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63" r:id="rId5"/>
    <p:sldId id="264" r:id="rId6"/>
    <p:sldId id="265" r:id="rId7"/>
    <p:sldId id="259" r:id="rId8"/>
    <p:sldId id="261" r:id="rId9"/>
    <p:sldId id="267" r:id="rId10"/>
    <p:sldId id="268" r:id="rId11"/>
    <p:sldId id="269" r:id="rId12"/>
    <p:sldId id="271" r:id="rId13"/>
    <p:sldId id="270" r:id="rId14"/>
    <p:sldId id="272" r:id="rId15"/>
    <p:sldId id="274" r:id="rId16"/>
    <p:sldId id="273" r:id="rId17"/>
    <p:sldId id="276" r:id="rId18"/>
    <p:sldId id="262" r:id="rId19"/>
    <p:sldId id="278" r:id="rId20"/>
    <p:sldId id="275" r:id="rId21"/>
    <p:sldId id="266" r:id="rId22"/>
    <p:sldId id="2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75BC"/>
    <a:srgbClr val="F15A20"/>
    <a:srgbClr val="01C6FD"/>
    <a:srgbClr val="79AE02"/>
    <a:srgbClr val="067F9C"/>
    <a:srgbClr val="014E52"/>
    <a:srgbClr val="0C596D"/>
    <a:srgbClr val="03556D"/>
    <a:srgbClr val="145C72"/>
    <a:srgbClr val="0000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68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82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965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876A3F-4FE3-4D4F-B92F-1631838507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516C7-1FF3-F44B-93B1-24B9AA324A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4C92B-6A45-864A-B429-22A9039765DA}" type="datetimeFigureOut">
              <a:rPr lang="en-US" smtClean="0"/>
              <a:t>9/24/2025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C6268A-8AA9-4C40-BEFB-029DF3E811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928AC-AE76-324A-BA05-D16BF60C79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2C3C4-9460-4343-9283-24A378E271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548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65FE6-BEE9-465E-9202-2D200EDE749C}" type="datetimeFigureOut">
              <a:rPr lang="en-US" noProof="0" smtClean="0"/>
              <a:t>9/24/2025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E8F2A-B3D4-43F2-B39B-CD77F64A1950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46177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51n3F0O707w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38954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A3E78-26C3-1A23-9580-2B5DECBB6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782637-1828-238C-95CA-1BC6B6BBD5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F07439-6721-E1A0-C28D-CA35D697C4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BF8D64-16CC-C6BF-C24A-1689FD41E3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12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23281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92039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https://www.valleynewslive.com/2021/06/02/a-tik-tok-challenge-involving-fire-causes-concern/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38280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13466-D023-9BDE-22B9-BC57992C7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D4D2C3-322E-7FD9-663E-E94F79E937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056D19-43EC-71B7-4BE3-153E0FEB1D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https://www.youtube.com/watch?v=T3KriBSniQ4</a:t>
            </a:r>
          </a:p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35DF55-F72B-F50C-8D74-17A8FDE500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57209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CE97B-7E8F-C096-81A2-BD845F6AB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84B95B-0158-FCD2-CA98-5CCB138ED4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0BE11E-CC3F-9D6A-06A8-90C53CB7F2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https://www.youtube.com/watch?v=-qohd0nK6fk</a:t>
            </a:r>
          </a:p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671647-73B1-66F6-3AE4-8CA7904E0A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7176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B7B88-50B5-166B-A2F5-FFA8254B7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2A1959-5A50-1F62-3F52-037B86D2F8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E98C40-BA6C-07A2-34F3-B2B560FC76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>
                <a:hlinkClick r:id="rId3" tooltip="Share link"/>
              </a:rPr>
              <a:t>https://youtu.be/51n3F0O707w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C626C-1CBB-89EC-60D4-52F28E26FD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61889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984C3-5600-C979-2C0E-B4F3B539B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A6038A-B832-847A-5C0C-07C6A5025A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2CFF80-5B71-DF15-0E6C-28B0367AA2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D53111-764A-B9C5-A4FE-1C24822406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85526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59983-7785-EB5D-15C9-A94FECE79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DC2D4F-F5CA-9910-FB8A-1CAA01E5CC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A1B911-5731-89A6-32F7-59CAC733CB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1711E9-BB80-78BD-18FB-909C74125C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4668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90275-E7AD-A2E1-8410-331305E4A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264454-7CDD-E14F-8EB1-A67A8C67AB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842AEE-E4FF-237C-9D26-34CA1EB21A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C5B04D-1A1E-9AE7-92D1-048A1C82CF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76820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0" y="5603181"/>
            <a:ext cx="10657115" cy="341632"/>
          </a:xfrm>
        </p:spPr>
        <p:txBody>
          <a:bodyPr vert="horz" wrap="square" lIns="91440" tIns="45720" rIns="91440" bIns="45720" rtlCol="0">
            <a:spAutoFit/>
          </a:bodyPr>
          <a:lstStyle>
            <a:lvl1pPr marL="0" indent="0" algn="r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noProof="0" dirty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 algn="r"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noProof="0" dirty="0"/>
              <a:t>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11674384" y="4901450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FCA9E7A1-B5A3-4017-A3D1-522523B2A21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-47944"/>
            <a:ext cx="12191999" cy="39624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170484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5240" y="3802065"/>
            <a:ext cx="9784080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5240" y="4294303"/>
            <a:ext cx="9784080" cy="1737360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951AB2-D568-4A7E-9408-FADC8BED4119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70588E-7FBC-538A-5DA2-003C7A0DAD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6313" y="6170357"/>
            <a:ext cx="1056995" cy="34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47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5240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3026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8664829-F6FB-4E31-BF5C-C895ADF2BA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35999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5240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3026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7E9E558E-F7EF-4347-AD3C-FDB2A9BCF6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35999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AD2AC4-32E8-BC46-848C-BEA37118C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075B2A-6367-64F3-E51A-7864710ABE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6313" y="6170357"/>
            <a:ext cx="1056995" cy="34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81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679784BB-7CDD-484B-8F47-9CF1D79993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99200" y="0"/>
            <a:ext cx="58928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493776"/>
            <a:ext cx="5170715" cy="1089529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2061165"/>
            <a:ext cx="5045529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499" y="2708227"/>
            <a:ext cx="5045529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648ACB4-9C22-4636-800F-578055A5BC10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872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D5C833BC-89A8-4D28-9D63-F45F14D694BF}"/>
              </a:ext>
            </a:extLst>
          </p:cNvPr>
          <p:cNvSpPr/>
          <p:nvPr userDrawn="1"/>
        </p:nvSpPr>
        <p:spPr>
          <a:xfrm flipH="1">
            <a:off x="123987" y="124955"/>
            <a:ext cx="11953415" cy="440800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7" h="24785">
                <a:moveTo>
                  <a:pt x="17" y="0"/>
                </a:moveTo>
                <a:lnTo>
                  <a:pt x="21617" y="0"/>
                </a:lnTo>
                <a:lnTo>
                  <a:pt x="21617" y="17322"/>
                </a:lnTo>
                <a:cubicBezTo>
                  <a:pt x="10919" y="19230"/>
                  <a:pt x="10221" y="28798"/>
                  <a:pt x="0" y="22875"/>
                </a:cubicBezTo>
                <a:cubicBezTo>
                  <a:pt x="6" y="15250"/>
                  <a:pt x="11" y="7625"/>
                  <a:pt x="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noProof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82240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3">
            <a:extLst>
              <a:ext uri="{FF2B5EF4-FFF2-40B4-BE49-F238E27FC236}">
                <a16:creationId xmlns:a16="http://schemas.microsoft.com/office/drawing/2014/main" id="{7F75D8AF-79DE-4E2B-A15F-8EC66948BC31}"/>
              </a:ext>
            </a:extLst>
          </p:cNvPr>
          <p:cNvSpPr/>
          <p:nvPr userDrawn="1"/>
        </p:nvSpPr>
        <p:spPr>
          <a:xfrm flipH="1" flipV="1">
            <a:off x="114590" y="4581492"/>
            <a:ext cx="11962815" cy="215268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  <a:gd name="connsiteX0" fmla="*/ 34 w 21634"/>
              <a:gd name="connsiteY0" fmla="*/ 0 h 36778"/>
              <a:gd name="connsiteX1" fmla="*/ 21634 w 21634"/>
              <a:gd name="connsiteY1" fmla="*/ 0 h 36778"/>
              <a:gd name="connsiteX2" fmla="*/ 21634 w 21634"/>
              <a:gd name="connsiteY2" fmla="*/ 17322 h 36778"/>
              <a:gd name="connsiteX3" fmla="*/ 0 w 21634"/>
              <a:gd name="connsiteY3" fmla="*/ 35787 h 36778"/>
              <a:gd name="connsiteX4" fmla="*/ 34 w 21634"/>
              <a:gd name="connsiteY4" fmla="*/ 0 h 36778"/>
              <a:gd name="connsiteX0" fmla="*/ 34 w 21634"/>
              <a:gd name="connsiteY0" fmla="*/ 0 h 41874"/>
              <a:gd name="connsiteX1" fmla="*/ 21634 w 21634"/>
              <a:gd name="connsiteY1" fmla="*/ 0 h 41874"/>
              <a:gd name="connsiteX2" fmla="*/ 21634 w 21634"/>
              <a:gd name="connsiteY2" fmla="*/ 17322 h 41874"/>
              <a:gd name="connsiteX3" fmla="*/ 0 w 21634"/>
              <a:gd name="connsiteY3" fmla="*/ 35787 h 41874"/>
              <a:gd name="connsiteX4" fmla="*/ 34 w 21634"/>
              <a:gd name="connsiteY4" fmla="*/ 0 h 41874"/>
              <a:gd name="connsiteX0" fmla="*/ 34 w 21634"/>
              <a:gd name="connsiteY0" fmla="*/ 0 h 42123"/>
              <a:gd name="connsiteX1" fmla="*/ 21634 w 21634"/>
              <a:gd name="connsiteY1" fmla="*/ 0 h 42123"/>
              <a:gd name="connsiteX2" fmla="*/ 21634 w 21634"/>
              <a:gd name="connsiteY2" fmla="*/ 17322 h 42123"/>
              <a:gd name="connsiteX3" fmla="*/ 0 w 21634"/>
              <a:gd name="connsiteY3" fmla="*/ 35787 h 42123"/>
              <a:gd name="connsiteX4" fmla="*/ 34 w 21634"/>
              <a:gd name="connsiteY4" fmla="*/ 0 h 4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34" h="42123">
                <a:moveTo>
                  <a:pt x="34" y="0"/>
                </a:moveTo>
                <a:lnTo>
                  <a:pt x="21634" y="0"/>
                </a:lnTo>
                <a:lnTo>
                  <a:pt x="21634" y="17322"/>
                </a:lnTo>
                <a:cubicBezTo>
                  <a:pt x="10970" y="21444"/>
                  <a:pt x="9198" y="56098"/>
                  <a:pt x="0" y="35787"/>
                </a:cubicBezTo>
                <a:cubicBezTo>
                  <a:pt x="6" y="28162"/>
                  <a:pt x="28" y="7625"/>
                  <a:pt x="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anchor="t">
            <a:noAutofit/>
          </a:bodyPr>
          <a:lstStyle>
            <a:lvl1pPr>
              <a:defRPr sz="48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Section Header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bg1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tx2"/>
                </a:solidFill>
              </a:rPr>
              <a:pPr/>
              <a:t>‹#›</a:t>
            </a:fld>
            <a:endParaRPr lang="en-US" b="1" noProof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219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58E3AAF-44AA-41E0-AE18-8B461598AD0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6314" y="1825625"/>
            <a:ext cx="5306787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C1B8B60-5429-4EF9-93D0-2CCCF562B91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38900" y="1825625"/>
            <a:ext cx="51816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4700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4043"/>
            <a:ext cx="3932237" cy="1089529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43535EE-90E2-422C-B7AC-4D346E8D6E0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500215"/>
            <a:ext cx="6172200" cy="536877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0D82E6-90E3-C876-6B39-8D9A28531E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6313" y="6170357"/>
            <a:ext cx="1056995" cy="34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24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4043"/>
            <a:ext cx="3932237" cy="1089529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131CB29F-0BE0-476F-B57A-7638E9BFAE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500215"/>
            <a:ext cx="6172200" cy="53687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2B008C-4078-47E2-4CED-5BBA5F7E3A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6313" y="6170357"/>
            <a:ext cx="1056995" cy="34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996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B5906E-B22C-41BE-E97A-B80F9C79E7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6313" y="6170357"/>
            <a:ext cx="1056995" cy="34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32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E46C0F6-F728-4FF0-A7F3-F6AECCD35B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0650" y="136525"/>
            <a:ext cx="11950700" cy="6584951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DAD220-8CE3-4FF4-957A-1E24442C65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87500" y="4022725"/>
            <a:ext cx="10033000" cy="1236236"/>
          </a:xfrm>
          <a:solidFill>
            <a:schemeClr val="tx1">
              <a:alpha val="68000"/>
            </a:schemeClr>
          </a:solidFill>
        </p:spPr>
        <p:txBody>
          <a:bodyPr lIns="274320" tIns="274320" rIns="274320" bIns="274320" anchor="ctr">
            <a:sp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  <a:p>
            <a:pPr lvl="0"/>
            <a:endParaRPr lang="en-US" noProof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8FDDD78-44AA-4B92-90B8-DFC56D688C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6550" y="3269342"/>
            <a:ext cx="1155366" cy="2576090"/>
          </a:xfrm>
          <a:noFill/>
        </p:spPr>
        <p:txBody>
          <a:bodyPr wrap="square" lIns="182880" tIns="182880" rIns="182880" bIns="91440">
            <a:spAutoFit/>
          </a:bodyPr>
          <a:lstStyle>
            <a:lvl1pPr marL="0" indent="0">
              <a:buNone/>
              <a:defRPr sz="16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“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0283712C-6C33-4303-985C-6493AAFAF40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3D238BD-C38B-4BEB-92A5-657AAB9C5351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81040-AE93-4763-96F3-062F0F2D8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E1025B-F0EB-5631-8545-B5D011B11B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6313" y="6170357"/>
            <a:ext cx="1056995" cy="34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143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314F9CD-0693-4A94-A67A-F71413300A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39624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3"/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noProof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9757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C719AD2-39D2-425C-90E5-8FD2D783ADD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27329"/>
            <a:ext cx="4907643" cy="7017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defRPr lang="en-GB" sz="4400" b="1" spc="-150" dirty="0">
                <a:solidFill>
                  <a:schemeClr val="tx2"/>
                </a:solidFill>
                <a:latin typeface="+mj-lt"/>
              </a:defRPr>
            </a:lvl1pPr>
          </a:lstStyle>
          <a:p>
            <a:pPr marL="0" lvl="0"/>
            <a:r>
              <a:rPr lang="en-US" noProof="0" dirty="0"/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CDD1CD-1E2C-3FB9-5B47-039F318A16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6313" y="6170357"/>
            <a:ext cx="1056995" cy="34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92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D24BA90-E7BA-471E-AA13-3329EDCD80A2}"/>
              </a:ext>
            </a:extLst>
          </p:cNvPr>
          <p:cNvSpPr/>
          <p:nvPr userDrawn="1"/>
        </p:nvSpPr>
        <p:spPr>
          <a:xfrm flipV="1">
            <a:off x="-1" y="-3"/>
            <a:ext cx="12192001" cy="6858003"/>
          </a:xfrm>
          <a:custGeom>
            <a:avLst/>
            <a:gdLst>
              <a:gd name="connsiteX0" fmla="*/ 9171734 w 12192001"/>
              <a:gd name="connsiteY0" fmla="*/ 2269381 h 6858003"/>
              <a:gd name="connsiteX1" fmla="*/ 4981292 w 12192001"/>
              <a:gd name="connsiteY1" fmla="*/ 1670903 h 6858003"/>
              <a:gd name="connsiteX2" fmla="*/ 634550 w 12192001"/>
              <a:gd name="connsiteY2" fmla="*/ 1013497 h 6858003"/>
              <a:gd name="connsiteX3" fmla="*/ 123993 w 12192001"/>
              <a:gd name="connsiteY3" fmla="*/ 984148 h 6858003"/>
              <a:gd name="connsiteX4" fmla="*/ 123993 w 12192001"/>
              <a:gd name="connsiteY4" fmla="*/ 123993 h 6858003"/>
              <a:gd name="connsiteX5" fmla="*/ 12068007 w 12192001"/>
              <a:gd name="connsiteY5" fmla="*/ 123993 h 6858003"/>
              <a:gd name="connsiteX6" fmla="*/ 12068007 w 12192001"/>
              <a:gd name="connsiteY6" fmla="*/ 1962695 h 6858003"/>
              <a:gd name="connsiteX7" fmla="*/ 11543532 w 12192001"/>
              <a:gd name="connsiteY7" fmla="*/ 2051091 h 6858003"/>
              <a:gd name="connsiteX8" fmla="*/ 9171734 w 12192001"/>
              <a:gd name="connsiteY8" fmla="*/ 2269381 h 6858003"/>
              <a:gd name="connsiteX9" fmla="*/ 1 w 12192001"/>
              <a:gd name="connsiteY9" fmla="*/ 6858003 h 6858003"/>
              <a:gd name="connsiteX10" fmla="*/ 12192001 w 12192001"/>
              <a:gd name="connsiteY10" fmla="*/ 6858003 h 6858003"/>
              <a:gd name="connsiteX11" fmla="*/ 12192001 w 12192001"/>
              <a:gd name="connsiteY11" fmla="*/ 2724879 h 6858003"/>
              <a:gd name="connsiteX12" fmla="*/ 12192001 w 12192001"/>
              <a:gd name="connsiteY12" fmla="*/ 2477360 h 6858003"/>
              <a:gd name="connsiteX13" fmla="*/ 12192001 w 12192001"/>
              <a:gd name="connsiteY13" fmla="*/ 1941781 h 6858003"/>
              <a:gd name="connsiteX14" fmla="*/ 12192000 w 12192001"/>
              <a:gd name="connsiteY14" fmla="*/ 1941781 h 6858003"/>
              <a:gd name="connsiteX15" fmla="*/ 12192000 w 12192001"/>
              <a:gd name="connsiteY15" fmla="*/ 0 h 6858003"/>
              <a:gd name="connsiteX16" fmla="*/ 0 w 12192001"/>
              <a:gd name="connsiteY16" fmla="*/ 0 h 6858003"/>
              <a:gd name="connsiteX17" fmla="*/ 0 w 12192001"/>
              <a:gd name="connsiteY17" fmla="*/ 6858000 h 6858003"/>
              <a:gd name="connsiteX18" fmla="*/ 1 w 12192001"/>
              <a:gd name="connsiteY18" fmla="*/ 6858000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1" h="6858003">
                <a:moveTo>
                  <a:pt x="9171734" y="2269381"/>
                </a:moveTo>
                <a:cubicBezTo>
                  <a:pt x="8159059" y="2253684"/>
                  <a:pt x="6843276" y="2101858"/>
                  <a:pt x="4981292" y="1670903"/>
                </a:cubicBezTo>
                <a:cubicBezTo>
                  <a:pt x="3385010" y="1301444"/>
                  <a:pt x="2075869" y="1110459"/>
                  <a:pt x="634550" y="1013497"/>
                </a:cubicBezTo>
                <a:lnTo>
                  <a:pt x="123993" y="984148"/>
                </a:lnTo>
                <a:lnTo>
                  <a:pt x="123993" y="123993"/>
                </a:lnTo>
                <a:lnTo>
                  <a:pt x="12068007" y="123993"/>
                </a:lnTo>
                <a:lnTo>
                  <a:pt x="12068007" y="1962695"/>
                </a:lnTo>
                <a:lnTo>
                  <a:pt x="11543532" y="2051091"/>
                </a:lnTo>
                <a:cubicBezTo>
                  <a:pt x="10893978" y="2164649"/>
                  <a:pt x="10184410" y="2285079"/>
                  <a:pt x="9171734" y="2269381"/>
                </a:cubicBezTo>
                <a:close/>
                <a:moveTo>
                  <a:pt x="1" y="6858003"/>
                </a:moveTo>
                <a:lnTo>
                  <a:pt x="12192001" y="6858003"/>
                </a:lnTo>
                <a:lnTo>
                  <a:pt x="12192001" y="2724879"/>
                </a:lnTo>
                <a:lnTo>
                  <a:pt x="12192001" y="2477360"/>
                </a:lnTo>
                <a:lnTo>
                  <a:pt x="12192001" y="1941781"/>
                </a:lnTo>
                <a:lnTo>
                  <a:pt x="12192000" y="1941781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lnTo>
                  <a:pt x="1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467520A-F508-4AA5-BBCF-30AE2B312E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3992" y="4587876"/>
            <a:ext cx="11944014" cy="2146775"/>
          </a:xfrm>
          <a:custGeom>
            <a:avLst/>
            <a:gdLst>
              <a:gd name="connsiteX0" fmla="*/ 9047741 w 11944014"/>
              <a:gd name="connsiteY0" fmla="*/ 1387 h 2146775"/>
              <a:gd name="connsiteX1" fmla="*/ 11419539 w 11944014"/>
              <a:gd name="connsiteY1" fmla="*/ 219677 h 2146775"/>
              <a:gd name="connsiteX2" fmla="*/ 11944014 w 11944014"/>
              <a:gd name="connsiteY2" fmla="*/ 308073 h 2146775"/>
              <a:gd name="connsiteX3" fmla="*/ 11944014 w 11944014"/>
              <a:gd name="connsiteY3" fmla="*/ 2146775 h 2146775"/>
              <a:gd name="connsiteX4" fmla="*/ 0 w 11944014"/>
              <a:gd name="connsiteY4" fmla="*/ 2146775 h 2146775"/>
              <a:gd name="connsiteX5" fmla="*/ 0 w 11944014"/>
              <a:gd name="connsiteY5" fmla="*/ 1286620 h 2146775"/>
              <a:gd name="connsiteX6" fmla="*/ 510557 w 11944014"/>
              <a:gd name="connsiteY6" fmla="*/ 1257271 h 2146775"/>
              <a:gd name="connsiteX7" fmla="*/ 4857299 w 11944014"/>
              <a:gd name="connsiteY7" fmla="*/ 599865 h 2146775"/>
              <a:gd name="connsiteX8" fmla="*/ 9047741 w 11944014"/>
              <a:gd name="connsiteY8" fmla="*/ 1387 h 214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4014" h="2146775">
                <a:moveTo>
                  <a:pt x="9047741" y="1387"/>
                </a:moveTo>
                <a:cubicBezTo>
                  <a:pt x="10060417" y="-14311"/>
                  <a:pt x="10769985" y="106119"/>
                  <a:pt x="11419539" y="219677"/>
                </a:cubicBezTo>
                <a:lnTo>
                  <a:pt x="11944014" y="308073"/>
                </a:lnTo>
                <a:lnTo>
                  <a:pt x="11944014" y="2146775"/>
                </a:lnTo>
                <a:lnTo>
                  <a:pt x="0" y="2146775"/>
                </a:lnTo>
                <a:lnTo>
                  <a:pt x="0" y="1286620"/>
                </a:lnTo>
                <a:lnTo>
                  <a:pt x="510557" y="1257271"/>
                </a:lnTo>
                <a:cubicBezTo>
                  <a:pt x="1951876" y="1160309"/>
                  <a:pt x="3261017" y="969324"/>
                  <a:pt x="4857299" y="599865"/>
                </a:cubicBezTo>
                <a:cubicBezTo>
                  <a:pt x="6719283" y="168910"/>
                  <a:pt x="8035066" y="17084"/>
                  <a:pt x="9047741" y="13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anchor="t">
            <a:noAutofit/>
          </a:bodyPr>
          <a:lstStyle>
            <a:lvl1pPr>
              <a:defRPr sz="48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Section Header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139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836EFBB-5449-47CB-96D6-CB08287F75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3860800"/>
            <a:ext cx="9666514" cy="1686720"/>
          </a:xfrm>
        </p:spPr>
        <p:txBody>
          <a:bodyPr anchor="b">
            <a:noAutofit/>
          </a:bodyPr>
          <a:lstStyle>
            <a:lvl1pPr>
              <a:defRPr sz="48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Section Header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5610170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9143E8-1B27-4F08-9F20-BE30B14AC24E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055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7F86AE-7774-0B40-8944-DF91C77B02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6315" y="1463040"/>
            <a:ext cx="8030935" cy="4770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0125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18346-1C0B-46DB-AAA6-71C865DE85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6315" y="1463040"/>
            <a:ext cx="8030935" cy="4770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9AC7052-8D78-B821-463B-4D9E9927D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3201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328109-BF43-024A-B25B-C69E4098C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6BA2B5-3294-E8C1-59F8-ACDD8FB706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6313" y="6170357"/>
            <a:ext cx="1056995" cy="34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8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F05F3BA-65F5-4621-807B-C8B857D01CA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38900" y="1463346"/>
            <a:ext cx="5181600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CDF89E18-CCB2-4D69-AB77-CAB656EC211C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438898" y="2149311"/>
            <a:ext cx="5181601" cy="404035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86F9159-693C-4325-939A-8C6869B224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46314" y="1463346"/>
            <a:ext cx="5306787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BEA361C8-0231-48E8-965E-6BB6D606C9F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46314" y="2149311"/>
            <a:ext cx="5306789" cy="404035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5963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500" y="1509626"/>
            <a:ext cx="4900386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0114" y="1509626"/>
            <a:ext cx="4900386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500" y="2156688"/>
            <a:ext cx="4900386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0114" y="2156688"/>
            <a:ext cx="4900386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FB9F81-CC7F-5244-95A6-279BE4B51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5A7C1B-A37D-0A98-6C7C-B2BC821105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6313" y="6170357"/>
            <a:ext cx="1056995" cy="34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53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B3994-EC85-4CEE-B849-7AE33810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8709A-CA63-4EAC-968C-8873D088E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4" y="1253331"/>
            <a:ext cx="11174186" cy="4770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A3C17-8AAC-4933-A7DA-CD7D3F840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631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B1D122-60D0-8B4D-896A-2A770C0B6343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5B9FA1-1805-A944-AC99-868579EBA1AD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575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61" r:id="rId4"/>
    <p:sldLayoutId id="2147483662" r:id="rId5"/>
    <p:sldLayoutId id="2147483650" r:id="rId6"/>
    <p:sldLayoutId id="2147483668" r:id="rId7"/>
    <p:sldLayoutId id="2147483674" r:id="rId8"/>
    <p:sldLayoutId id="2147483666" r:id="rId9"/>
    <p:sldLayoutId id="2147483664" r:id="rId10"/>
    <p:sldLayoutId id="2147483663" r:id="rId11"/>
    <p:sldLayoutId id="2147483667" r:id="rId12"/>
    <p:sldLayoutId id="2147483671" r:id="rId13"/>
    <p:sldLayoutId id="2147483672" r:id="rId14"/>
    <p:sldLayoutId id="2147483673" r:id="rId15"/>
    <p:sldLayoutId id="2147483675" r:id="rId16"/>
    <p:sldLayoutId id="2147483676" r:id="rId17"/>
    <p:sldLayoutId id="2147483665" r:id="rId18"/>
    <p:sldLayoutId id="2147483669" r:id="rId19"/>
    <p:sldLayoutId id="2147483670" r:id="rId2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3600" b="1" kern="1200" spc="-60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60" userDrawn="1">
          <p15:clr>
            <a:srgbClr val="F26B43"/>
          </p15:clr>
        </p15:guide>
        <p15:guide id="4" pos="7320" userDrawn="1">
          <p15:clr>
            <a:srgbClr val="F26B43"/>
          </p15:clr>
        </p15:guide>
        <p15:guide id="5" orient="horz" pos="3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1289" b="1289"/>
          <a:stretch/>
        </p:blipFill>
        <p:spPr>
          <a:xfrm>
            <a:off x="20" y="10"/>
            <a:ext cx="12191979" cy="3962390"/>
          </a:xfrm>
          <a:noFill/>
        </p:spPr>
      </p:pic>
      <p:sp>
        <p:nvSpPr>
          <p:cNvPr id="52" name="Subtitle 51">
            <a:extLst>
              <a:ext uri="{FF2B5EF4-FFF2-40B4-BE49-F238E27FC236}">
                <a16:creationId xmlns:a16="http://schemas.microsoft.com/office/drawing/2014/main" id="{46FF1827-B46B-4BC4-8665-8914CF45D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870" y="5603180"/>
            <a:ext cx="9426903" cy="59844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Yu Ting Tay</a:t>
            </a:r>
          </a:p>
          <a:p>
            <a:r>
              <a:rPr lang="en-US" dirty="0"/>
              <a:t>Launceston General Hospital</a:t>
            </a:r>
          </a:p>
        </p:txBody>
      </p:sp>
      <p:sp>
        <p:nvSpPr>
          <p:cNvPr id="51" name="Title 50">
            <a:extLst>
              <a:ext uri="{FF2B5EF4-FFF2-40B4-BE49-F238E27FC236}">
                <a16:creationId xmlns:a16="http://schemas.microsoft.com/office/drawing/2014/main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871" y="4901450"/>
            <a:ext cx="10607040" cy="701731"/>
          </a:xfrm>
        </p:spPr>
        <p:txBody>
          <a:bodyPr wrap="square" anchor="b">
            <a:normAutofit fontScale="90000"/>
          </a:bodyPr>
          <a:lstStyle/>
          <a:p>
            <a:r>
              <a:rPr lang="en-US" dirty="0"/>
              <a:t>The Impact of Social Media Challenges on Burn Injuries in Youth </a:t>
            </a:r>
          </a:p>
        </p:txBody>
      </p:sp>
    </p:spTree>
    <p:extLst>
      <p:ext uri="{BB962C8B-B14F-4D97-AF65-F5344CB8AC3E}">
        <p14:creationId xmlns:p14="http://schemas.microsoft.com/office/powerpoint/2010/main" val="3758596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2B190-465D-685C-9183-6AC331A35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4D65F5D-AFED-B0B7-9FF7-3380B5E78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Eraser challenge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80F774B-C1E5-9032-4D7A-4721679EE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463040"/>
            <a:ext cx="10075911" cy="477009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Self destructive behavior.</a:t>
            </a:r>
          </a:p>
          <a:p>
            <a:pPr marL="0" indent="0">
              <a:buNone/>
            </a:pPr>
            <a:r>
              <a:rPr lang="en-US" dirty="0"/>
              <a:t>Rubbing eraser on each hand for 30 seconds until skin come off</a:t>
            </a:r>
          </a:p>
          <a:p>
            <a:pPr marL="0" indent="0">
              <a:buNone/>
            </a:pPr>
            <a:r>
              <a:rPr lang="en-US" dirty="0"/>
              <a:t>Case report to be caused by simple curiosity and complete friends dare</a:t>
            </a:r>
          </a:p>
          <a:p>
            <a:pPr marL="0" indent="0">
              <a:buNone/>
            </a:pPr>
            <a:r>
              <a:rPr lang="en-US" dirty="0"/>
              <a:t>Wound is acquired as a “trophy”</a:t>
            </a:r>
          </a:p>
          <a:p>
            <a:pPr marL="0" indent="0">
              <a:buNone/>
            </a:pPr>
            <a:r>
              <a:rPr lang="en-US" dirty="0"/>
              <a:t>[9]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D267B6-03CE-B511-F0C3-5FF90D3B8371}"/>
              </a:ext>
            </a:extLst>
          </p:cNvPr>
          <p:cNvSpPr/>
          <p:nvPr/>
        </p:nvSpPr>
        <p:spPr>
          <a:xfrm>
            <a:off x="0" y="6726261"/>
            <a:ext cx="12192000" cy="131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5A7814-7FDE-AC60-5CBA-3B133AE3F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50" y="2802842"/>
            <a:ext cx="4902476" cy="367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6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861F5-F983-598B-BC40-AB32F1B04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7590F91-D2ED-44D1-E051-698CA950D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Planking challenge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D9F8536-536C-F98D-7A09-935705815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463040"/>
            <a:ext cx="10075911" cy="4770098"/>
          </a:xfrm>
        </p:spPr>
        <p:txBody>
          <a:bodyPr/>
          <a:lstStyle/>
          <a:p>
            <a:r>
              <a:rPr lang="en-AU" dirty="0"/>
              <a:t>Random planking area such as dangerous place near kitchen/dangerous chemicals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E98E4E-5659-4C5A-996E-50B2FC8290FB}"/>
              </a:ext>
            </a:extLst>
          </p:cNvPr>
          <p:cNvSpPr/>
          <p:nvPr/>
        </p:nvSpPr>
        <p:spPr>
          <a:xfrm>
            <a:off x="0" y="6726261"/>
            <a:ext cx="12192000" cy="131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64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537FF-22B0-E8D0-CC55-A7E13A24A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5F06122-24C7-27DC-D1D9-D6407F97D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Fart lighting challenge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983AA68-2AB4-4B28-5CC2-643DA3EFE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463040"/>
            <a:ext cx="10075911" cy="4770098"/>
          </a:xfrm>
        </p:spPr>
        <p:txBody>
          <a:bodyPr/>
          <a:lstStyle/>
          <a:p>
            <a:r>
              <a:rPr lang="en-AU" dirty="0"/>
              <a:t>Lighting up fart, resulting in clothes caught on fire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D83AEB-325E-F64D-2817-B8798E9419A9}"/>
              </a:ext>
            </a:extLst>
          </p:cNvPr>
          <p:cNvSpPr/>
          <p:nvPr/>
        </p:nvSpPr>
        <p:spPr>
          <a:xfrm>
            <a:off x="0" y="6726261"/>
            <a:ext cx="12192000" cy="131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F78C7C-2756-FCA0-6854-1EDC63247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637" y="2084087"/>
            <a:ext cx="8411964" cy="48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244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9CF36-D707-BE64-D15F-D730E9D8A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02B967-7565-0C86-C2E1-DCD43E7F3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Prevention strategies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D31A27-76AB-350A-632E-86F0A140DE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6686" y="2464424"/>
            <a:ext cx="9666514" cy="1492716"/>
          </a:xfrm>
        </p:spPr>
        <p:txBody>
          <a:bodyPr/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Parents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Medical practitioner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Government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5883C0-0AF1-B871-45E4-ECDD448FDFD2}"/>
              </a:ext>
            </a:extLst>
          </p:cNvPr>
          <p:cNvSpPr/>
          <p:nvPr/>
        </p:nvSpPr>
        <p:spPr>
          <a:xfrm>
            <a:off x="0" y="6726261"/>
            <a:ext cx="12192000" cy="131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850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11A1B9-9DF6-1785-044A-E286B5201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3A03671-0E43-8A50-740B-B658B17A7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Digital platform responsibility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5E367A7-88B4-97C4-BF00-4358D8340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463040"/>
            <a:ext cx="11745685" cy="4770098"/>
          </a:xfrm>
        </p:spPr>
        <p:txBody>
          <a:bodyPr/>
          <a:lstStyle/>
          <a:p>
            <a:r>
              <a:rPr lang="en-US" dirty="0"/>
              <a:t>Increase parental supervision</a:t>
            </a:r>
          </a:p>
          <a:p>
            <a:r>
              <a:rPr lang="en-US" dirty="0"/>
              <a:t>Restriction of content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E91B38-3198-8B38-A01D-22A0E6F08D33}"/>
              </a:ext>
            </a:extLst>
          </p:cNvPr>
          <p:cNvSpPr/>
          <p:nvPr/>
        </p:nvSpPr>
        <p:spPr>
          <a:xfrm>
            <a:off x="0" y="6726261"/>
            <a:ext cx="12192000" cy="131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056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Education and awareness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65BEEEB-C965-402F-B778-B1CD1494A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463040"/>
            <a:ext cx="11745685" cy="4770098"/>
          </a:xfrm>
        </p:spPr>
        <p:txBody>
          <a:bodyPr/>
          <a:lstStyle/>
          <a:p>
            <a:r>
              <a:rPr lang="en-US" dirty="0"/>
              <a:t>Research is needed to understand how social media influences youth </a:t>
            </a:r>
            <a:r>
              <a:rPr lang="en-US" dirty="0" err="1"/>
              <a:t>behaviour</a:t>
            </a:r>
            <a:r>
              <a:rPr lang="en-US" dirty="0"/>
              <a:t>.</a:t>
            </a:r>
          </a:p>
          <a:p>
            <a:r>
              <a:rPr lang="en-US" dirty="0"/>
              <a:t>Robust internet safety education</a:t>
            </a:r>
          </a:p>
          <a:p>
            <a:r>
              <a:rPr lang="en-US" dirty="0"/>
              <a:t>The medical practitioner needs to be aware of the current trends that may be the cause of their younger cohort patient’s </a:t>
            </a:r>
            <a:r>
              <a:rPr lang="en-US" dirty="0" err="1"/>
              <a:t>injuriRs</a:t>
            </a:r>
            <a:r>
              <a:rPr lang="en-US" dirty="0"/>
              <a:t> so that appropriate treatment can be administered promptly besides educating patients and parents. [10]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726261"/>
            <a:ext cx="12192000" cy="131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882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41351B-F1F0-110D-4B72-040CDD743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9C3B101-5B97-6904-ED41-1E6BE55AA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Government role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7C79550-87A7-D7D1-F6AC-2C0AF5CBE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463040"/>
            <a:ext cx="11745685" cy="4770098"/>
          </a:xfrm>
        </p:spPr>
        <p:txBody>
          <a:bodyPr/>
          <a:lstStyle/>
          <a:p>
            <a:r>
              <a:rPr lang="en-US" dirty="0"/>
              <a:t>Policy measures to restrict or penalize harmful content could play key roles in protecting young people from preventable injuries.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Using social media itself to deliver public health message. [11]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Implementing law restricting social media account in minor ( 10 December 2025)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FC36EC-728F-D8A5-1188-691390D81C4D}"/>
              </a:ext>
            </a:extLst>
          </p:cNvPr>
          <p:cNvSpPr/>
          <p:nvPr/>
        </p:nvSpPr>
        <p:spPr>
          <a:xfrm>
            <a:off x="0" y="6726261"/>
            <a:ext cx="12192000" cy="131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999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1CAA85-3989-4A07-42D1-1B927C4A3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5B5C4C4-C6C0-4511-0615-2643BE667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Conclusion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4CFB46E-F6D5-6BED-213C-8CF506B3E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463040"/>
            <a:ext cx="11745685" cy="477009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Preventing social media trends related to burn injuries requires a collaborative effort between social media platforms, parents, healthcare provider. By fostering awareness and promoting safe online behavior, we can reduce the number of tragic burn incidents linked to viral challenges.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439F77-ED78-0550-3F21-BE57F96ACA51}"/>
              </a:ext>
            </a:extLst>
          </p:cNvPr>
          <p:cNvSpPr/>
          <p:nvPr/>
        </p:nvSpPr>
        <p:spPr>
          <a:xfrm>
            <a:off x="0" y="6726261"/>
            <a:ext cx="12192000" cy="131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454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2FC6B1-2A41-D98F-EBED-7D11B32B7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7E6E295-F09D-BF93-4AF9-1DE8093F3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References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22783E7-9D06-995A-D064-8A3603A5C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463040"/>
            <a:ext cx="11745685" cy="4770098"/>
          </a:xfrm>
        </p:spPr>
        <p:txBody>
          <a:bodyPr/>
          <a:lstStyle/>
          <a:p>
            <a:pPr marL="0" indent="0">
              <a:buNone/>
            </a:pPr>
            <a:r>
              <a:rPr lang="en-AU" dirty="0"/>
              <a:t>1. </a:t>
            </a:r>
            <a:r>
              <a:rPr lang="en-AU" dirty="0" err="1"/>
              <a:t>Dayı</a:t>
            </a:r>
            <a:r>
              <a:rPr lang="en-AU" dirty="0"/>
              <a:t> S, </a:t>
            </a:r>
            <a:r>
              <a:rPr lang="en-AU" dirty="0" err="1"/>
              <a:t>Beyeç</a:t>
            </a:r>
            <a:r>
              <a:rPr lang="en-AU" dirty="0"/>
              <a:t> S, Dede B, </a:t>
            </a:r>
            <a:r>
              <a:rPr lang="en-AU" dirty="0" err="1"/>
              <a:t>İşçimen</a:t>
            </a:r>
            <a:r>
              <a:rPr lang="en-AU" dirty="0"/>
              <a:t> S, </a:t>
            </a:r>
            <a:r>
              <a:rPr lang="en-AU" dirty="0" err="1"/>
              <a:t>Anayurt</a:t>
            </a:r>
            <a:r>
              <a:rPr lang="en-AU" dirty="0"/>
              <a:t> M, Sancar S (2024) ‘Social Media: A notable cause of child burns. Burns open : an international open access journal for burn injuries. 2024;8(2):97-100. doi:10.1016/j.burnso.2024.02.003</a:t>
            </a:r>
          </a:p>
          <a:p>
            <a:pPr marL="0" indent="0">
              <a:buNone/>
            </a:pPr>
            <a:r>
              <a:rPr lang="en-AU" dirty="0"/>
              <a:t>2. </a:t>
            </a:r>
            <a:r>
              <a:rPr lang="en-US" dirty="0"/>
              <a:t>Taylor, N. (2021) </a:t>
            </a:r>
            <a:r>
              <a:rPr lang="en-US" i="1" dirty="0"/>
              <a:t>A Tik Tok Challenge involving fire causes concern</a:t>
            </a:r>
            <a:r>
              <a:rPr lang="en-US" dirty="0"/>
              <a:t>, </a:t>
            </a:r>
            <a:r>
              <a:rPr lang="en-US" i="1" dirty="0"/>
              <a:t>https://www.valleynewslive.com</a:t>
            </a:r>
            <a:r>
              <a:rPr lang="en-US" dirty="0"/>
              <a:t>. Available at: https://www.valleynewslive.com/2021/06/02/a-tik-tok-challenge-involving-fire-causes-concern/ (Accessed: 24 September 2025). </a:t>
            </a:r>
          </a:p>
          <a:p>
            <a:pPr marL="0" indent="0">
              <a:buNone/>
            </a:pPr>
            <a:r>
              <a:rPr lang="en-AU" dirty="0"/>
              <a:t>3.Lombardo GAG, </a:t>
            </a:r>
            <a:r>
              <a:rPr lang="en-AU" dirty="0" err="1"/>
              <a:t>Camilloni</a:t>
            </a:r>
            <a:r>
              <a:rPr lang="en-AU" dirty="0"/>
              <a:t> C, </a:t>
            </a:r>
            <a:r>
              <a:rPr lang="en-AU" dirty="0" err="1"/>
              <a:t>Violini</a:t>
            </a:r>
            <a:r>
              <a:rPr lang="en-AU" dirty="0"/>
              <a:t> H, et al. Cyber social proof and hazard: Investigating the impact of social media on </a:t>
            </a:r>
            <a:r>
              <a:rPr lang="en-AU" dirty="0" err="1"/>
              <a:t>pediatric</a:t>
            </a:r>
            <a:r>
              <a:rPr lang="en-AU" dirty="0"/>
              <a:t> burn incidents – Analysis and comprehensive literature review. Annales de </a:t>
            </a:r>
            <a:r>
              <a:rPr lang="en-AU" dirty="0" err="1"/>
              <a:t>chirurgie</a:t>
            </a:r>
            <a:r>
              <a:rPr lang="en-AU" dirty="0"/>
              <a:t> plastique et </a:t>
            </a:r>
            <a:r>
              <a:rPr lang="en-AU" dirty="0" err="1"/>
              <a:t>esthétique</a:t>
            </a:r>
            <a:r>
              <a:rPr lang="en-AU" dirty="0"/>
              <a:t>. 2024;69(5):442-448. doi:10.1016/j.anplas.2024.05.006</a:t>
            </a:r>
          </a:p>
          <a:p>
            <a:pPr marL="0" indent="0">
              <a:buNone/>
            </a:pPr>
            <a:r>
              <a:rPr lang="en-AU" dirty="0"/>
              <a:t>4.NBC 10 (2025)</a:t>
            </a:r>
            <a:r>
              <a:rPr lang="en-US" i="1" dirty="0"/>
              <a:t>YouTube</a:t>
            </a:r>
            <a:r>
              <a:rPr lang="en-US" dirty="0"/>
              <a:t>. Available at: https://www.youtube.com/watch?v=T3KriBSniQ4 (Accessed: 24 September 2025). </a:t>
            </a:r>
          </a:p>
          <a:p>
            <a:pPr marL="0" indent="0">
              <a:buNone/>
            </a:pPr>
            <a:r>
              <a:rPr lang="en-AU" dirty="0"/>
              <a:t>5. Doh CY, </a:t>
            </a:r>
            <a:r>
              <a:rPr lang="en-AU" dirty="0" err="1"/>
              <a:t>Maluso</a:t>
            </a:r>
            <a:r>
              <a:rPr lang="en-AU" dirty="0"/>
              <a:t> PJ, Kohler CL, Dvorak JE. Burn Injuries From TikTok Challenges: A Brief Report. The American SurgeonTM. 2023;90(5):1098-1099. doi:10.1177/00031348231220568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71C825-1D23-AEA0-E095-9D4702504755}"/>
              </a:ext>
            </a:extLst>
          </p:cNvPr>
          <p:cNvSpPr/>
          <p:nvPr/>
        </p:nvSpPr>
        <p:spPr>
          <a:xfrm>
            <a:off x="0" y="6726261"/>
            <a:ext cx="12192000" cy="131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3271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6F3B6F-3C00-2E5A-D5E5-1E528D960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6DD6683-1FA7-8856-3567-956FE1AA2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References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AB9C4F0-8235-53E1-B553-4F9DF2373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4" y="1367790"/>
            <a:ext cx="11745685" cy="4770098"/>
          </a:xfrm>
        </p:spPr>
        <p:txBody>
          <a:bodyPr/>
          <a:lstStyle/>
          <a:p>
            <a:pPr marL="0" indent="0">
              <a:buNone/>
            </a:pPr>
            <a:r>
              <a:rPr lang="en-AU" dirty="0"/>
              <a:t>6. CBS Chicago (2019) </a:t>
            </a:r>
            <a:r>
              <a:rPr lang="en-US" dirty="0"/>
              <a:t>Boiling Water Challenge Leaves 8 Burned During Polar Vortex YouTube. Available at: https://www.youtube.com/watch?v=-qohd0nK6fk (Accessed: 24 September 2025). </a:t>
            </a:r>
          </a:p>
          <a:p>
            <a:pPr marL="0" indent="0">
              <a:buNone/>
            </a:pPr>
            <a:r>
              <a:rPr lang="en-US" dirty="0"/>
              <a:t>7. </a:t>
            </a:r>
            <a:r>
              <a:rPr lang="es-ES" dirty="0"/>
              <a:t>KTNV </a:t>
            </a:r>
            <a:r>
              <a:rPr lang="es-ES" dirty="0" err="1"/>
              <a:t>Channel</a:t>
            </a:r>
            <a:r>
              <a:rPr lang="es-ES" dirty="0"/>
              <a:t> 13 Las Vegas (2016) Salt and ice </a:t>
            </a:r>
            <a:r>
              <a:rPr lang="es-ES" dirty="0" err="1"/>
              <a:t>challenge</a:t>
            </a:r>
            <a:r>
              <a:rPr lang="es-ES" dirty="0"/>
              <a:t> YouTube. </a:t>
            </a:r>
            <a:r>
              <a:rPr lang="es-ES" dirty="0" err="1"/>
              <a:t>Available</a:t>
            </a:r>
            <a:r>
              <a:rPr lang="es-ES" dirty="0"/>
              <a:t> at: https://www.youtube.com/watch?v=51n3F0O707w (</a:t>
            </a:r>
            <a:r>
              <a:rPr lang="es-ES" dirty="0" err="1"/>
              <a:t>Accessed</a:t>
            </a:r>
            <a:r>
              <a:rPr lang="es-ES" dirty="0"/>
              <a:t>: 24 </a:t>
            </a:r>
            <a:r>
              <a:rPr lang="es-ES" dirty="0" err="1"/>
              <a:t>September</a:t>
            </a:r>
            <a:r>
              <a:rPr lang="es-ES" dirty="0"/>
              <a:t> 2025). </a:t>
            </a:r>
          </a:p>
          <a:p>
            <a:pPr marL="0" indent="0">
              <a:buNone/>
            </a:pPr>
            <a:r>
              <a:rPr lang="es-ES" dirty="0"/>
              <a:t>8. </a:t>
            </a:r>
            <a:r>
              <a:rPr lang="en-US" dirty="0" err="1"/>
              <a:t>Storey</a:t>
            </a:r>
            <a:r>
              <a:rPr lang="en-US" dirty="0"/>
              <a:t>, K., Burns, N., Kerr, R., Holbert, M., Kimble, R., &amp; Griffin, B. (2025). Severe burns from viral TikTok challenge involving candied sugar: A case series report. Burns Open : An International Open Access Journal for Burn Injuries, 11, Article 100410. https://doi.org/10.1016/j.burnso.2025.100410</a:t>
            </a:r>
          </a:p>
          <a:p>
            <a:pPr marL="0" indent="0">
              <a:buNone/>
            </a:pPr>
            <a:r>
              <a:rPr lang="en-US" dirty="0"/>
              <a:t>9. Deklotz, C. M., &amp; Krakowski, A. C. (2013). The Eraser Challenge Among School-age Children. The Journal of clinical and aesthetic dermatology, 6(12), 45–46.</a:t>
            </a:r>
            <a:endParaRPr lang="es-ES" dirty="0"/>
          </a:p>
          <a:p>
            <a:pPr marL="0" indent="0">
              <a:buNone/>
            </a:pPr>
            <a:r>
              <a:rPr lang="en-AU" dirty="0"/>
              <a:t>10. Chu V, </a:t>
            </a:r>
            <a:r>
              <a:rPr lang="en-AU" dirty="0" err="1"/>
              <a:t>Begaj</a:t>
            </a:r>
            <a:r>
              <a:rPr lang="en-AU" dirty="0"/>
              <a:t> A, Patel L. Burns challenges – A social media dictated phenomena in the younger generation. Burns open : an international open access journal for burn injuries. 2018;2(2):94-97. doi:10.1016/j.burnso.2017.12.002</a:t>
            </a:r>
          </a:p>
          <a:p>
            <a:pPr marL="0" indent="0">
              <a:buNone/>
            </a:pPr>
            <a:r>
              <a:rPr lang="en-AU" dirty="0"/>
              <a:t>11. </a:t>
            </a:r>
            <a:r>
              <a:rPr lang="en-US" dirty="0"/>
              <a:t>Batra, N., Colson, C. D., Alberto, E. C., &amp; Burd, R. S. (2021). Using Social Media for the Prevention of Pediatric Burn Injuries: Pilot Design and Usability Study. JMIR formative research, 5(7), e23242. https://doi.org/10.2196/23242</a:t>
            </a:r>
            <a:endParaRPr lang="en-AU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D683F8-9882-3296-49A3-5003289386AE}"/>
              </a:ext>
            </a:extLst>
          </p:cNvPr>
          <p:cNvSpPr/>
          <p:nvPr/>
        </p:nvSpPr>
        <p:spPr>
          <a:xfrm>
            <a:off x="0" y="6726261"/>
            <a:ext cx="12192000" cy="131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763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65BEEEB-C965-402F-B778-B1CD1494A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463040"/>
            <a:ext cx="10979566" cy="4770098"/>
          </a:xfrm>
        </p:spPr>
        <p:txBody>
          <a:bodyPr/>
          <a:lstStyle/>
          <a:p>
            <a:r>
              <a:rPr lang="en-US" dirty="0"/>
              <a:t>Dangerous peer pressure and the associated self-harming act amongst youth have existed since before, internet has increased the spread and the awareness of these phenomena</a:t>
            </a:r>
          </a:p>
          <a:p>
            <a:r>
              <a:rPr lang="en-US" dirty="0"/>
              <a:t>Social media platforms have become fertile ground for viral challenges, many of which pose serious risks to young participants. </a:t>
            </a:r>
          </a:p>
          <a:p>
            <a:r>
              <a:rPr lang="en-US" dirty="0"/>
              <a:t>These challenges often promise social validation through likes, followers, or perceived bravery, leading adolescents to engage in dangerous behaviors to appear "cool" or courageous.[1] </a:t>
            </a:r>
          </a:p>
          <a:p>
            <a:r>
              <a:rPr lang="en-US" dirty="0"/>
              <a:t>Curiosity also draws them to try various challenges.[1]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726261"/>
            <a:ext cx="12192000" cy="131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721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65BEEEB-C965-402F-B778-B1CD1494A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463040"/>
            <a:ext cx="10781858" cy="4319922"/>
          </a:xfrm>
        </p:spPr>
        <p:txBody>
          <a:bodyPr/>
          <a:lstStyle/>
          <a:p>
            <a:r>
              <a:rPr lang="en-US" sz="2400" dirty="0"/>
              <a:t>To raise awareness about the connection between social media and burn injuries in youth</a:t>
            </a:r>
          </a:p>
          <a:p>
            <a:r>
              <a:rPr lang="en-US" sz="2400" dirty="0"/>
              <a:t>Highlighting the need for preventive strategies to reduce harm.</a:t>
            </a:r>
            <a:endParaRPr lang="en-US" sz="3200" dirty="0"/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726261"/>
            <a:ext cx="12192000" cy="131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059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C7B128-5866-4067-9B7F-0E73E6CBF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6686" y="2464424"/>
            <a:ext cx="9666514" cy="3113673"/>
          </a:xfrm>
        </p:spPr>
        <p:txBody>
          <a:bodyPr/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Flame burn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Contact burn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Friction burn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Cold burn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Chemical burn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Direct of indirectly related to source of heat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726261"/>
            <a:ext cx="12192000" cy="131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085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902" y="1298314"/>
            <a:ext cx="4107579" cy="590931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Cologne Challenge/Mirror fire challenge 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65BEEEB-C965-402F-B778-B1CD1494A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902" y="3137931"/>
            <a:ext cx="3365194" cy="774086"/>
          </a:xfrm>
        </p:spPr>
        <p:txBody>
          <a:bodyPr/>
          <a:lstStyle/>
          <a:p>
            <a:pPr>
              <a:buFontTx/>
              <a:buChar char="-"/>
            </a:pPr>
            <a:r>
              <a:rPr lang="en-US" dirty="0"/>
              <a:t>Participants pour cologne on the mirror, switch off the lights and hold a lighter near it, resulting in severe burns.[1] </a:t>
            </a:r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726261"/>
            <a:ext cx="12192000" cy="131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pic>
        <p:nvPicPr>
          <p:cNvPr id="2" name="mirror fire challenge clip">
            <a:hlinkClick r:id="" action="ppaction://media"/>
            <a:extLst>
              <a:ext uri="{FF2B5EF4-FFF2-40B4-BE49-F238E27FC236}">
                <a16:creationId xmlns:a16="http://schemas.microsoft.com/office/drawing/2014/main" id="{463C474F-8DCD-F162-D2C1-8E0BB7B68D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29454" y="142875"/>
            <a:ext cx="63627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79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754A7-B540-AC73-D89D-73A648CD1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ED7EC1F-0B39-8AC6-2A5B-0F40E910A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 Challenge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943BB3B-C6A7-E87B-5360-7CFF2ADFF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463040"/>
            <a:ext cx="5040085" cy="477009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Involves setting alcohol-soaked clothing on fire or combining hairspray and lighters to create flames—both of which have led to significant flame burns in children.[3] The "Fire Challenge" encourages individuals to douse themselves in rubbing alcohol and set it alight, often resulting in extensive injuries. </a:t>
            </a:r>
          </a:p>
          <a:p>
            <a:pPr marL="0" indent="0">
              <a:buNone/>
            </a:pPr>
            <a:r>
              <a:rPr lang="en-US" dirty="0"/>
              <a:t>Resulting in severe injury requiring surgery.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[4]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4EE854-BFCC-53CA-8C1E-3ADE45A0EDC3}"/>
              </a:ext>
            </a:extLst>
          </p:cNvPr>
          <p:cNvSpPr/>
          <p:nvPr/>
        </p:nvSpPr>
        <p:spPr>
          <a:xfrm>
            <a:off x="0" y="6726261"/>
            <a:ext cx="12192000" cy="131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pic>
        <p:nvPicPr>
          <p:cNvPr id="2" name="Fire challenge clip">
            <a:hlinkClick r:id="" action="ppaction://media"/>
            <a:extLst>
              <a:ext uri="{FF2B5EF4-FFF2-40B4-BE49-F238E27FC236}">
                <a16:creationId xmlns:a16="http://schemas.microsoft.com/office/drawing/2014/main" id="{B0A2EB7E-6C3C-E5C7-B886-DEF9A00A62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20390" y="390525"/>
            <a:ext cx="6076950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7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F635C-5D4A-593C-B1BD-DEBA78CBD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2EAB144-C4DE-C324-2A4E-A4EA8B1D0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615" y="204749"/>
            <a:ext cx="11174186" cy="590931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Boiling Water Challenge 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0F61208-3223-7C86-4283-BE5983CE8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615" y="795680"/>
            <a:ext cx="10202635" cy="477009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Participants throw boiling water into cold air expecting it to freeze mid-air, has caused serious scald burns, particularly to the face and upper body.[5]</a:t>
            </a:r>
          </a:p>
          <a:p>
            <a:pPr marL="0" indent="0">
              <a:buNone/>
            </a:pPr>
            <a:r>
              <a:rPr lang="en-US" dirty="0"/>
              <a:t>Giving excellent picture effect.</a:t>
            </a:r>
          </a:p>
          <a:p>
            <a:pPr marL="0" indent="0">
              <a:buNone/>
            </a:pPr>
            <a:r>
              <a:rPr lang="en-US" dirty="0"/>
              <a:t>Bad aim and bad throw resulting in severe scald burn. Some bystander affected</a:t>
            </a:r>
          </a:p>
          <a:p>
            <a:pPr marL="0" indent="0">
              <a:buNone/>
            </a:pPr>
            <a:r>
              <a:rPr lang="en-US" dirty="0"/>
              <a:t>[6]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42AAC0-4029-AFF8-199E-B84532DE792B}"/>
              </a:ext>
            </a:extLst>
          </p:cNvPr>
          <p:cNvSpPr/>
          <p:nvPr/>
        </p:nvSpPr>
        <p:spPr>
          <a:xfrm>
            <a:off x="0" y="6726261"/>
            <a:ext cx="12192000" cy="131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pic>
        <p:nvPicPr>
          <p:cNvPr id="2" name="Boiling water challenge">
            <a:hlinkClick r:id="" action="ppaction://media"/>
            <a:extLst>
              <a:ext uri="{FF2B5EF4-FFF2-40B4-BE49-F238E27FC236}">
                <a16:creationId xmlns:a16="http://schemas.microsoft.com/office/drawing/2014/main" id="{FD849D13-FD35-1E76-607E-C3DB5FA271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49501" y="2381250"/>
            <a:ext cx="7285273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4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A2CF2-D8C0-9797-F91B-8A186A709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1CB3FAE-1E1B-60DE-7243-764733716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 and ice Challenge 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5F2A2CB-87F7-2A3C-2C2F-306F0061A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4" y="929221"/>
            <a:ext cx="10075911" cy="477009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Another notable trend is the “salt and ice” challenge where participants drop as much ice on themselves as they could bear after pouring salt on their hands.[1]</a:t>
            </a:r>
          </a:p>
          <a:p>
            <a:pPr marL="0" indent="0">
              <a:buNone/>
            </a:pPr>
            <a:r>
              <a:rPr lang="en-US" dirty="0"/>
              <a:t>Resulting 2</a:t>
            </a:r>
            <a:r>
              <a:rPr lang="en-US" baseline="30000" dirty="0"/>
              <a:t>nd</a:t>
            </a:r>
            <a:r>
              <a:rPr lang="en-US" dirty="0"/>
              <a:t> degree burn. </a:t>
            </a:r>
            <a:r>
              <a:rPr lang="en-AU" dirty="0"/>
              <a:t>[7]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AF2E29-242F-01EA-70E8-E05D0BBD404C}"/>
              </a:ext>
            </a:extLst>
          </p:cNvPr>
          <p:cNvSpPr/>
          <p:nvPr/>
        </p:nvSpPr>
        <p:spPr>
          <a:xfrm>
            <a:off x="0" y="6726261"/>
            <a:ext cx="12192000" cy="131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pic>
        <p:nvPicPr>
          <p:cNvPr id="2" name="Salt and ice challenge">
            <a:hlinkClick r:id="" action="ppaction://media"/>
            <a:extLst>
              <a:ext uri="{FF2B5EF4-FFF2-40B4-BE49-F238E27FC236}">
                <a16:creationId xmlns:a16="http://schemas.microsoft.com/office/drawing/2014/main" id="{C30F2CE1-8283-D5FD-1EAA-6A00546963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52675" y="2029630"/>
            <a:ext cx="86106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8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0FFB7-5090-C0AD-A4F7-F5F4AD1C4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E2AC4AE-769C-D9D0-CB3E-6B6B6B475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Candied sugar challenge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464655F-49C1-E02B-6D77-48F07DF3A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463040"/>
            <a:ext cx="10075911" cy="4770098"/>
          </a:xfrm>
        </p:spPr>
        <p:txBody>
          <a:bodyPr/>
          <a:lstStyle/>
          <a:p>
            <a:r>
              <a:rPr lang="en-US" dirty="0"/>
              <a:t>Heating sugar and water in plastic container within microwave to make candied fruit. Plastic container become so hot causing hot sugar water and plastic to drip on the child. </a:t>
            </a:r>
            <a:endParaRPr lang="en-AU" dirty="0"/>
          </a:p>
          <a:p>
            <a:r>
              <a:rPr lang="en-US" dirty="0"/>
              <a:t> [8]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CDB6D9-3EFA-74C8-5B42-1F3E702C6E5D}"/>
              </a:ext>
            </a:extLst>
          </p:cNvPr>
          <p:cNvSpPr/>
          <p:nvPr/>
        </p:nvSpPr>
        <p:spPr>
          <a:xfrm>
            <a:off x="0" y="6726261"/>
            <a:ext cx="12192000" cy="131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29E09C-E625-39EF-AEB2-8D0883650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8725" y="2672399"/>
            <a:ext cx="2667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102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NZBA">
      <a:dk1>
        <a:srgbClr val="000000"/>
      </a:dk1>
      <a:lt1>
        <a:sysClr val="window" lastClr="FFFFFF"/>
      </a:lt1>
      <a:dk2>
        <a:srgbClr val="4475BA"/>
      </a:dk2>
      <a:lt2>
        <a:srgbClr val="FFFFFF"/>
      </a:lt2>
      <a:accent1>
        <a:srgbClr val="4475BA"/>
      </a:accent1>
      <a:accent2>
        <a:srgbClr val="57AE50"/>
      </a:accent2>
      <a:accent3>
        <a:srgbClr val="8EACD5"/>
      </a:accent3>
      <a:accent4>
        <a:srgbClr val="9ACE95"/>
      </a:accent4>
      <a:accent5>
        <a:srgbClr val="B4C7E3"/>
      </a:accent5>
      <a:accent6>
        <a:srgbClr val="BBDEB8"/>
      </a:accent6>
      <a:hlink>
        <a:srgbClr val="0563C1"/>
      </a:hlink>
      <a:folHlink>
        <a:srgbClr val="57AE50"/>
      </a:folHlink>
    </a:clrScheme>
    <a:fontScheme name="Custom 1">
      <a:majorFont>
        <a:latin typeface="Arial Nova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2020 IAP2A Training Ppt Template" id="{3710A6FB-35AB-423A-99CC-BF8B74F76BAD}" vid="{B4D729E4-CA13-453D-9C56-7ED79479A20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78EE6638E508409484F413216800B9" ma:contentTypeVersion="13" ma:contentTypeDescription="Create a new document." ma:contentTypeScope="" ma:versionID="9124fa67ba036cb3ca8f0a2ee0c2bf4f">
  <xsd:schema xmlns:xsd="http://www.w3.org/2001/XMLSchema" xmlns:xs="http://www.w3.org/2001/XMLSchema" xmlns:p="http://schemas.microsoft.com/office/2006/metadata/properties" xmlns:ns2="193f2d98-cd07-4060-80d4-c2c0c3738dcd" xmlns:ns3="1bbe55c1-5345-4909-abf5-f80e260a2dfb" targetNamespace="http://schemas.microsoft.com/office/2006/metadata/properties" ma:root="true" ma:fieldsID="bcda320f59a9dadce8c1de12a140749b" ns2:_="" ns3:_="">
    <xsd:import namespace="193f2d98-cd07-4060-80d4-c2c0c3738dcd"/>
    <xsd:import namespace="1bbe55c1-5345-4909-abf5-f80e260a2d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3f2d98-cd07-4060-80d4-c2c0c3738d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5" nillable="true" ma:displayName="MediaServiceBillingMetadata" ma:hidden="true" ma:internalName="MediaServiceBillingMetadata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5031610a-b3a6-413a-b100-be9fc1610a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be55c1-5345-4909-abf5-f80e260a2dfb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999ea1cb-6b83-471a-bc62-4903e21a9526}" ma:internalName="TaxCatchAll" ma:showField="CatchAllData" ma:web="1bbe55c1-5345-4909-abf5-f80e260a2df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93f2d98-cd07-4060-80d4-c2c0c3738dcd">
      <Terms xmlns="http://schemas.microsoft.com/office/infopath/2007/PartnerControls"/>
    </lcf76f155ced4ddcb4097134ff3c332f>
    <TaxCatchAll xmlns="1bbe55c1-5345-4909-abf5-f80e260a2dfb" xsi:nil="true"/>
  </documentManagement>
</p:properties>
</file>

<file path=customXml/itemProps1.xml><?xml version="1.0" encoding="utf-8"?>
<ds:datastoreItem xmlns:ds="http://schemas.openxmlformats.org/officeDocument/2006/customXml" ds:itemID="{DC3D7A05-DE9A-4773-A113-AAE964924F7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92FCB85-432D-4A14-B429-610CCAB4C5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3f2d98-cd07-4060-80d4-c2c0c3738dcd"/>
    <ds:schemaRef ds:uri="1bbe55c1-5345-4909-abf5-f80e260a2d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99B7651-08C1-49A1-AFE9-4E4CD342176D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2006/documentManagement/types"/>
    <ds:schemaRef ds:uri="http://schemas.microsoft.com/office/infopath/2007/PartnerControls"/>
    <ds:schemaRef ds:uri="71af3243-3dd4-4a8d-8c0d-dd76da1f02a5"/>
    <ds:schemaRef ds:uri="http://www.w3.org/XML/1998/namespace"/>
    <ds:schemaRef ds:uri="193f2d98-cd07-4060-80d4-c2c0c3738dcd"/>
    <ds:schemaRef ds:uri="1bbe55c1-5345-4909-abf5-f80e260a2df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2020 IAP2A Training Ppt Template</Template>
  <TotalTime>0</TotalTime>
  <Words>1207</Words>
  <Application>Microsoft Office PowerPoint</Application>
  <PresentationFormat>Widescreen</PresentationFormat>
  <Paragraphs>91</Paragraphs>
  <Slides>19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Arial Nova</vt:lpstr>
      <vt:lpstr>Calibri</vt:lpstr>
      <vt:lpstr>Office Theme</vt:lpstr>
      <vt:lpstr>The Impact of Social Media Challenges on Burn Injuries in Youth </vt:lpstr>
      <vt:lpstr>Introduction</vt:lpstr>
      <vt:lpstr>Aim</vt:lpstr>
      <vt:lpstr>Trends</vt:lpstr>
      <vt:lpstr>Cologne Challenge/Mirror fire challenge </vt:lpstr>
      <vt:lpstr>Fire Challenge</vt:lpstr>
      <vt:lpstr>Boiling Water Challenge </vt:lpstr>
      <vt:lpstr>Salt and ice Challenge </vt:lpstr>
      <vt:lpstr>Candied sugar challenge</vt:lpstr>
      <vt:lpstr>Eraser challenge</vt:lpstr>
      <vt:lpstr>Planking challenge</vt:lpstr>
      <vt:lpstr>Fart lighting challenge</vt:lpstr>
      <vt:lpstr>Prevention strategies</vt:lpstr>
      <vt:lpstr>Digital platform responsibility</vt:lpstr>
      <vt:lpstr>Education and awareness</vt:lpstr>
      <vt:lpstr>Government role</vt:lpstr>
      <vt:lpstr>Conclusion</vt:lpstr>
      <vt:lpstr>References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2020-04-03T04:34:21Z</dcterms:created>
  <dcterms:modified xsi:type="dcterms:W3CDTF">2025-09-24T12:48:55Z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0x010100D178EE6638E508409484F413216800B9</vt:lpwstr>
  </property>
  <property fmtid="{D5CDD505-2E9C-101B-9397-08002B2CF9AE}" pid="3" name="Order">
    <vt:r8>7147200</vt:r8>
  </property>
</Properties>
</file>