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7" r:id="rId4"/>
  </p:sldMasterIdLst>
  <p:notesMasterIdLst>
    <p:notesMasterId r:id="rId31"/>
  </p:notesMasterIdLst>
  <p:handoutMasterIdLst>
    <p:handoutMasterId r:id="rId32"/>
  </p:handoutMasterIdLst>
  <p:sldIdLst>
    <p:sldId id="263" r:id="rId5"/>
    <p:sldId id="264" r:id="rId6"/>
    <p:sldId id="280" r:id="rId7"/>
    <p:sldId id="279" r:id="rId8"/>
    <p:sldId id="267" r:id="rId9"/>
    <p:sldId id="268" r:id="rId10"/>
    <p:sldId id="272" r:id="rId11"/>
    <p:sldId id="269" r:id="rId12"/>
    <p:sldId id="270" r:id="rId13"/>
    <p:sldId id="271" r:id="rId14"/>
    <p:sldId id="273" r:id="rId15"/>
    <p:sldId id="274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76" r:id="rId26"/>
    <p:sldId id="277" r:id="rId27"/>
    <p:sldId id="278" r:id="rId28"/>
    <p:sldId id="281" r:id="rId29"/>
    <p:sldId id="27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E5DC"/>
    <a:srgbClr val="E589AC"/>
    <a:srgbClr val="E9E7E7"/>
    <a:srgbClr val="F2F2F2"/>
    <a:srgbClr val="E9E9E9"/>
    <a:srgbClr val="2075BC"/>
    <a:srgbClr val="F15A20"/>
    <a:srgbClr val="01C6FD"/>
    <a:srgbClr val="79AE02"/>
    <a:srgbClr val="067F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89" autoAdjust="0"/>
    <p:restoredTop sz="86232"/>
  </p:normalViewPr>
  <p:slideViewPr>
    <p:cSldViewPr snapToGrid="0">
      <p:cViewPr varScale="1">
        <p:scale>
          <a:sx n="102" d="100"/>
          <a:sy n="102" d="100"/>
        </p:scale>
        <p:origin x="4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AB8D75-F98F-4CEB-B34C-3DF656E6D8A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80AB58-5A90-4432-ACB2-936AABB65B97}">
      <dgm:prSet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Inclusion </a:t>
          </a:r>
        </a:p>
      </dgm:t>
    </dgm:pt>
    <dgm:pt modelId="{62CCF7BB-C5E2-4C27-8E9B-BC7787C536A7}" type="parTrans" cxnId="{B26B1DF0-C2FC-4752-A109-34310915B134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04ABEB9-7AFE-44E0-AEB3-6B833D4203A7}" type="sibTrans" cxnId="{B26B1DF0-C2FC-4752-A109-34310915B134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BF748FC-3A1D-4678-9610-CB9097A6D65E}">
      <dgm:prSet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b="0" i="0" dirty="0">
              <a:latin typeface="Segoe UI Light" panose="020B0502040204020203" pitchFamily="34" charset="0"/>
              <a:cs typeface="Segoe UI Light" panose="020B0502040204020203" pitchFamily="34" charset="0"/>
            </a:rPr>
            <a:t>Patients with burns who presented to RAH Adult Burns Unit: inpatient + outpatient</a:t>
          </a:r>
        </a:p>
      </dgm:t>
    </dgm:pt>
    <dgm:pt modelId="{8F140827-D66E-469D-91ED-AD3BC8AB667B}" type="parTrans" cxnId="{5A7DC05E-CCCD-44C9-8B56-F9A10EDDB990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FC9817D-2CB8-43F5-A273-5F8D90B27A5F}" type="sibTrans" cxnId="{5A7DC05E-CCCD-44C9-8B56-F9A10EDDB990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F359809-C6DC-44CE-B4FF-505CF26DEEBD}">
      <dgm:prSet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b="0" i="0" dirty="0">
              <a:latin typeface="Segoe UI Light" panose="020B0502040204020203" pitchFamily="34" charset="0"/>
              <a:cs typeface="Segoe UI Light" panose="020B0502040204020203" pitchFamily="34" charset="0"/>
            </a:rPr>
            <a:t>Flame/Scald/Contact Burns</a:t>
          </a:r>
        </a:p>
      </dgm:t>
    </dgm:pt>
    <dgm:pt modelId="{0FF12F8A-1C49-4E1E-B35A-FC919F43FEF0}" type="parTrans" cxnId="{4FAF483F-CA3D-4BC1-BB6B-FD10CD90B567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7A05CE1-CC48-4D2A-8EA7-6E699BE09738}" type="sibTrans" cxnId="{4FAF483F-CA3D-4BC1-BB6B-FD10CD90B567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79EFD2C-996A-4244-83BE-4E503D84E91F}">
      <dgm:prSet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b="0" i="0" dirty="0">
              <a:latin typeface="Segoe UI Light" panose="020B0502040204020203" pitchFamily="34" charset="0"/>
              <a:cs typeface="Segoe UI Light" panose="020B0502040204020203" pitchFamily="34" charset="0"/>
            </a:rPr>
            <a:t>Burns &lt;1 week old</a:t>
          </a:r>
        </a:p>
      </dgm:t>
    </dgm:pt>
    <dgm:pt modelId="{7A2534F8-4EA8-435E-9F43-63689620742C}" type="parTrans" cxnId="{BEC603C4-F20A-41AC-B8EB-23DAAA99F717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EEC1301-1FC1-4ECA-BAFB-095C8A873E77}" type="sibTrans" cxnId="{BEC603C4-F20A-41AC-B8EB-23DAAA99F717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F96B6E2-567A-4761-A085-71D1ADB8B680}">
      <dgm:prSet/>
      <dgm:spPr>
        <a:solidFill>
          <a:schemeClr val="accent3">
            <a:lumMod val="40000"/>
            <a:lumOff val="60000"/>
          </a:schemeClr>
        </a:solidFill>
        <a:ln>
          <a:solidFill>
            <a:srgbClr val="C9E5DC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Exclusion </a:t>
          </a:r>
        </a:p>
      </dgm:t>
    </dgm:pt>
    <dgm:pt modelId="{9CF829AC-BB56-4585-B62C-8DBD8FCF4039}" type="parTrans" cxnId="{EBA214C0-7708-4EA3-BDC3-CA34791A76FE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895B3DB-A942-4F59-A236-F7C1829B5581}" type="sibTrans" cxnId="{EBA214C0-7708-4EA3-BDC3-CA34791A76FE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5FCD5F6-F52E-48F7-92B2-E9F806E64142}">
      <dgm:prSet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b="0" i="0" dirty="0">
              <a:latin typeface="Segoe UI Light" panose="020B0502040204020203" pitchFamily="34" charset="0"/>
              <a:cs typeface="Segoe UI Light" panose="020B0502040204020203" pitchFamily="34" charset="0"/>
            </a:rPr>
            <a:t>Superficial burns</a:t>
          </a:r>
        </a:p>
      </dgm:t>
    </dgm:pt>
    <dgm:pt modelId="{89024E02-A156-49D1-8B4B-D3A0B74FA490}" type="parTrans" cxnId="{DBF32DA8-7EC2-4683-90B2-D1FC92D29399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60CE97F-20D2-42C6-9AD7-B15B934F5324}" type="sibTrans" cxnId="{DBF32DA8-7EC2-4683-90B2-D1FC92D29399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D385FCD-F518-45C7-ABA6-FF52428B4598}">
      <dgm:prSet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b="0" i="0" dirty="0">
              <a:latin typeface="Segoe UI Light" panose="020B0502040204020203" pitchFamily="34" charset="0"/>
              <a:cs typeface="Segoe UI Light" panose="020B0502040204020203" pitchFamily="34" charset="0"/>
            </a:rPr>
            <a:t>Non validated sites: hands, feet, head/neck, genitals</a:t>
          </a:r>
        </a:p>
      </dgm:t>
    </dgm:pt>
    <dgm:pt modelId="{A498C34A-0B04-4CE5-AEBD-3E54C6493DAA}" type="parTrans" cxnId="{21947690-65B3-46DE-AC83-2DB69C54EA19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ECE9B51-F6C9-45AF-BF65-F743338CAD05}" type="sibTrans" cxnId="{21947690-65B3-46DE-AC83-2DB69C54EA19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6CE4224-B0A1-4C0C-8AB2-B6C666EF2438}">
      <dgm:prSet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b="0" i="0" dirty="0">
              <a:latin typeface="Segoe UI Light" panose="020B0502040204020203" pitchFamily="34" charset="0"/>
              <a:cs typeface="Segoe UI Light" panose="020B0502040204020203" pitchFamily="34" charset="0"/>
            </a:rPr>
            <a:t>Burns &gt; 1 week old</a:t>
          </a:r>
        </a:p>
      </dgm:t>
    </dgm:pt>
    <dgm:pt modelId="{55822DE2-326A-4F33-9459-6F75B5F51DEB}" type="parTrans" cxnId="{1BF29124-F3F7-42BC-8E5B-21A602852639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FEB6769-3D83-4A57-89F2-0B58CDC0C65C}" type="sibTrans" cxnId="{1BF29124-F3F7-42BC-8E5B-21A602852639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99AFA26-2626-4291-80C5-5F366DFFEF22}">
      <dgm:prSet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b="0" i="0" dirty="0">
              <a:latin typeface="Segoe UI Light" panose="020B0502040204020203" pitchFamily="34" charset="0"/>
              <a:cs typeface="Segoe UI Light" panose="020B0502040204020203" pitchFamily="34" charset="0"/>
            </a:rPr>
            <a:t>Chemical Burns</a:t>
          </a:r>
        </a:p>
      </dgm:t>
    </dgm:pt>
    <dgm:pt modelId="{A385D702-8850-4FE7-9E9A-B79AE6FE9DDE}" type="parTrans" cxnId="{ECFD573C-7C22-4CCC-99EF-CE0745841C9B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21F8DEB-8DAC-4934-835C-F1986CD187F1}" type="sibTrans" cxnId="{ECFD573C-7C22-4CCC-99EF-CE0745841C9B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CBF0410-BDE7-46C6-8794-33EAC82A7683}">
      <dgm:prSet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b="0" i="0" dirty="0">
              <a:latin typeface="Segoe UI Light" panose="020B0502040204020203" pitchFamily="34" charset="0"/>
              <a:cs typeface="Segoe UI Light" panose="020B0502040204020203" pitchFamily="34" charset="0"/>
            </a:rPr>
            <a:t>Electrical Burns</a:t>
          </a:r>
        </a:p>
      </dgm:t>
    </dgm:pt>
    <dgm:pt modelId="{EF543AC4-AAB0-4BA1-B8AC-A6737B016939}" type="parTrans" cxnId="{D0596631-FFD0-4286-9313-3898D78608F6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A04B6BD-AE36-4B8F-B085-C52D6F77394D}" type="sibTrans" cxnId="{D0596631-FFD0-4286-9313-3898D78608F6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5B9A1E5-47DA-2E4E-B42F-111220C1E2D2}" type="pres">
      <dgm:prSet presAssocID="{78AB8D75-F98F-4CEB-B34C-3DF656E6D8A8}" presName="Name0" presStyleCnt="0">
        <dgm:presLayoutVars>
          <dgm:dir/>
          <dgm:animLvl val="lvl"/>
          <dgm:resizeHandles val="exact"/>
        </dgm:presLayoutVars>
      </dgm:prSet>
      <dgm:spPr/>
    </dgm:pt>
    <dgm:pt modelId="{6C3A6A9C-6FE2-DF4D-88B6-B9E910220FE6}" type="pres">
      <dgm:prSet presAssocID="{9B80AB58-5A90-4432-ACB2-936AABB65B97}" presName="composite" presStyleCnt="0"/>
      <dgm:spPr/>
    </dgm:pt>
    <dgm:pt modelId="{4490B004-B3FB-A649-80FF-88AE83DBACF5}" type="pres">
      <dgm:prSet presAssocID="{9B80AB58-5A90-4432-ACB2-936AABB65B97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269A5831-5F7F-F740-8E18-B3C13BE4B8F5}" type="pres">
      <dgm:prSet presAssocID="{9B80AB58-5A90-4432-ACB2-936AABB65B97}" presName="desTx" presStyleLbl="alignAccFollowNode1" presStyleIdx="0" presStyleCnt="2">
        <dgm:presLayoutVars>
          <dgm:bulletEnabled val="1"/>
        </dgm:presLayoutVars>
      </dgm:prSet>
      <dgm:spPr/>
    </dgm:pt>
    <dgm:pt modelId="{CB64A6E6-6388-2745-B905-13355A45054A}" type="pres">
      <dgm:prSet presAssocID="{004ABEB9-7AFE-44E0-AEB3-6B833D4203A7}" presName="space" presStyleCnt="0"/>
      <dgm:spPr/>
    </dgm:pt>
    <dgm:pt modelId="{1CBE5E43-A822-DE47-941E-24D675734B8B}" type="pres">
      <dgm:prSet presAssocID="{BF96B6E2-567A-4761-A085-71D1ADB8B680}" presName="composite" presStyleCnt="0"/>
      <dgm:spPr/>
    </dgm:pt>
    <dgm:pt modelId="{41C2015A-7413-2C46-A4F4-A382B27C9126}" type="pres">
      <dgm:prSet presAssocID="{BF96B6E2-567A-4761-A085-71D1ADB8B680}" presName="parTx" presStyleLbl="alignNode1" presStyleIdx="1" presStyleCnt="2" custLinFactNeighborX="-343" custLinFactNeighborY="-2008">
        <dgm:presLayoutVars>
          <dgm:chMax val="0"/>
          <dgm:chPref val="0"/>
          <dgm:bulletEnabled val="1"/>
        </dgm:presLayoutVars>
      </dgm:prSet>
      <dgm:spPr/>
    </dgm:pt>
    <dgm:pt modelId="{52337412-E112-004B-A902-5987B32B5289}" type="pres">
      <dgm:prSet presAssocID="{BF96B6E2-567A-4761-A085-71D1ADB8B680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AAA28A0E-9D84-DD45-AD90-CAC313AE67F3}" type="presOf" srcId="{D6CE4224-B0A1-4C0C-8AB2-B6C666EF2438}" destId="{52337412-E112-004B-A902-5987B32B5289}" srcOrd="0" destOrd="2" presId="urn:microsoft.com/office/officeart/2005/8/layout/hList1"/>
    <dgm:cxn modelId="{1BF29124-F3F7-42BC-8E5B-21A602852639}" srcId="{BF96B6E2-567A-4761-A085-71D1ADB8B680}" destId="{D6CE4224-B0A1-4C0C-8AB2-B6C666EF2438}" srcOrd="2" destOrd="0" parTransId="{55822DE2-326A-4F33-9459-6F75B5F51DEB}" sibTransId="{7FEB6769-3D83-4A57-89F2-0B58CDC0C65C}"/>
    <dgm:cxn modelId="{D0596631-FFD0-4286-9313-3898D78608F6}" srcId="{BF96B6E2-567A-4761-A085-71D1ADB8B680}" destId="{ACBF0410-BDE7-46C6-8794-33EAC82A7683}" srcOrd="4" destOrd="0" parTransId="{EF543AC4-AAB0-4BA1-B8AC-A6737B016939}" sibTransId="{6A04B6BD-AE36-4B8F-B085-C52D6F77394D}"/>
    <dgm:cxn modelId="{1FC2F43B-DF13-9F4A-B2F3-C900CBD84F6B}" type="presOf" srcId="{EF359809-C6DC-44CE-B4FF-505CF26DEEBD}" destId="{269A5831-5F7F-F740-8E18-B3C13BE4B8F5}" srcOrd="0" destOrd="1" presId="urn:microsoft.com/office/officeart/2005/8/layout/hList1"/>
    <dgm:cxn modelId="{ECFD573C-7C22-4CCC-99EF-CE0745841C9B}" srcId="{BF96B6E2-567A-4761-A085-71D1ADB8B680}" destId="{A99AFA26-2626-4291-80C5-5F366DFFEF22}" srcOrd="3" destOrd="0" parTransId="{A385D702-8850-4FE7-9E9A-B79AE6FE9DDE}" sibTransId="{521F8DEB-8DAC-4934-835C-F1986CD187F1}"/>
    <dgm:cxn modelId="{4786C23E-CB5C-B342-A197-2B31D8B6C49D}" type="presOf" srcId="{ACBF0410-BDE7-46C6-8794-33EAC82A7683}" destId="{52337412-E112-004B-A902-5987B32B5289}" srcOrd="0" destOrd="4" presId="urn:microsoft.com/office/officeart/2005/8/layout/hList1"/>
    <dgm:cxn modelId="{4FAF483F-CA3D-4BC1-BB6B-FD10CD90B567}" srcId="{9B80AB58-5A90-4432-ACB2-936AABB65B97}" destId="{EF359809-C6DC-44CE-B4FF-505CF26DEEBD}" srcOrd="1" destOrd="0" parTransId="{0FF12F8A-1C49-4E1E-B35A-FC919F43FEF0}" sibTransId="{67A05CE1-CC48-4D2A-8EA7-6E699BE09738}"/>
    <dgm:cxn modelId="{7E483A54-E0FF-1541-BCAC-506E7D8CCDFB}" type="presOf" srcId="{78AB8D75-F98F-4CEB-B34C-3DF656E6D8A8}" destId="{C5B9A1E5-47DA-2E4E-B42F-111220C1E2D2}" srcOrd="0" destOrd="0" presId="urn:microsoft.com/office/officeart/2005/8/layout/hList1"/>
    <dgm:cxn modelId="{5A7DC05E-CCCD-44C9-8B56-F9A10EDDB990}" srcId="{9B80AB58-5A90-4432-ACB2-936AABB65B97}" destId="{2BF748FC-3A1D-4678-9610-CB9097A6D65E}" srcOrd="0" destOrd="0" parTransId="{8F140827-D66E-469D-91ED-AD3BC8AB667B}" sibTransId="{1FC9817D-2CB8-43F5-A273-5F8D90B27A5F}"/>
    <dgm:cxn modelId="{B576655F-F2CE-0744-BC54-127001C3B858}" type="presOf" srcId="{A99AFA26-2626-4291-80C5-5F366DFFEF22}" destId="{52337412-E112-004B-A902-5987B32B5289}" srcOrd="0" destOrd="3" presId="urn:microsoft.com/office/officeart/2005/8/layout/hList1"/>
    <dgm:cxn modelId="{A2628F66-2445-1549-A3DA-584AEB6C620B}" type="presOf" srcId="{2BF748FC-3A1D-4678-9610-CB9097A6D65E}" destId="{269A5831-5F7F-F740-8E18-B3C13BE4B8F5}" srcOrd="0" destOrd="0" presId="urn:microsoft.com/office/officeart/2005/8/layout/hList1"/>
    <dgm:cxn modelId="{FE5DBA68-2983-D242-849F-6343D740E94E}" type="presOf" srcId="{CD385FCD-F518-45C7-ABA6-FF52428B4598}" destId="{52337412-E112-004B-A902-5987B32B5289}" srcOrd="0" destOrd="1" presId="urn:microsoft.com/office/officeart/2005/8/layout/hList1"/>
    <dgm:cxn modelId="{21947690-65B3-46DE-AC83-2DB69C54EA19}" srcId="{BF96B6E2-567A-4761-A085-71D1ADB8B680}" destId="{CD385FCD-F518-45C7-ABA6-FF52428B4598}" srcOrd="1" destOrd="0" parTransId="{A498C34A-0B04-4CE5-AEBD-3E54C6493DAA}" sibTransId="{AECE9B51-F6C9-45AF-BF65-F743338CAD05}"/>
    <dgm:cxn modelId="{DBF32DA8-7EC2-4683-90B2-D1FC92D29399}" srcId="{BF96B6E2-567A-4761-A085-71D1ADB8B680}" destId="{E5FCD5F6-F52E-48F7-92B2-E9F806E64142}" srcOrd="0" destOrd="0" parTransId="{89024E02-A156-49D1-8B4B-D3A0B74FA490}" sibTransId="{260CE97F-20D2-42C6-9AD7-B15B934F5324}"/>
    <dgm:cxn modelId="{EBA214C0-7708-4EA3-BDC3-CA34791A76FE}" srcId="{78AB8D75-F98F-4CEB-B34C-3DF656E6D8A8}" destId="{BF96B6E2-567A-4761-A085-71D1ADB8B680}" srcOrd="1" destOrd="0" parTransId="{9CF829AC-BB56-4585-B62C-8DBD8FCF4039}" sibTransId="{C895B3DB-A942-4F59-A236-F7C1829B5581}"/>
    <dgm:cxn modelId="{BEC603C4-F20A-41AC-B8EB-23DAAA99F717}" srcId="{9B80AB58-5A90-4432-ACB2-936AABB65B97}" destId="{E79EFD2C-996A-4244-83BE-4E503D84E91F}" srcOrd="2" destOrd="0" parTransId="{7A2534F8-4EA8-435E-9F43-63689620742C}" sibTransId="{6EEC1301-1FC1-4ECA-BAFB-095C8A873E77}"/>
    <dgm:cxn modelId="{31D0AEC5-7A57-4E49-BA6F-7C35AA45EB38}" type="presOf" srcId="{9B80AB58-5A90-4432-ACB2-936AABB65B97}" destId="{4490B004-B3FB-A649-80FF-88AE83DBACF5}" srcOrd="0" destOrd="0" presId="urn:microsoft.com/office/officeart/2005/8/layout/hList1"/>
    <dgm:cxn modelId="{2DACA9CB-6512-A940-A116-6CEF9A76A117}" type="presOf" srcId="{E79EFD2C-996A-4244-83BE-4E503D84E91F}" destId="{269A5831-5F7F-F740-8E18-B3C13BE4B8F5}" srcOrd="0" destOrd="2" presId="urn:microsoft.com/office/officeart/2005/8/layout/hList1"/>
    <dgm:cxn modelId="{E5A45ED5-EDC1-A240-BF7E-065F4B6F288B}" type="presOf" srcId="{BF96B6E2-567A-4761-A085-71D1ADB8B680}" destId="{41C2015A-7413-2C46-A4F4-A382B27C9126}" srcOrd="0" destOrd="0" presId="urn:microsoft.com/office/officeart/2005/8/layout/hList1"/>
    <dgm:cxn modelId="{FAB01CDE-9440-8840-80B1-5043061C048D}" type="presOf" srcId="{E5FCD5F6-F52E-48F7-92B2-E9F806E64142}" destId="{52337412-E112-004B-A902-5987B32B5289}" srcOrd="0" destOrd="0" presId="urn:microsoft.com/office/officeart/2005/8/layout/hList1"/>
    <dgm:cxn modelId="{B26B1DF0-C2FC-4752-A109-34310915B134}" srcId="{78AB8D75-F98F-4CEB-B34C-3DF656E6D8A8}" destId="{9B80AB58-5A90-4432-ACB2-936AABB65B97}" srcOrd="0" destOrd="0" parTransId="{62CCF7BB-C5E2-4C27-8E9B-BC7787C536A7}" sibTransId="{004ABEB9-7AFE-44E0-AEB3-6B833D4203A7}"/>
    <dgm:cxn modelId="{5AEFCE31-F824-7D4E-B3D7-15BB725E1DA2}" type="presParOf" srcId="{C5B9A1E5-47DA-2E4E-B42F-111220C1E2D2}" destId="{6C3A6A9C-6FE2-DF4D-88B6-B9E910220FE6}" srcOrd="0" destOrd="0" presId="urn:microsoft.com/office/officeart/2005/8/layout/hList1"/>
    <dgm:cxn modelId="{27CCF7EA-0615-E745-A958-CEA9D6720750}" type="presParOf" srcId="{6C3A6A9C-6FE2-DF4D-88B6-B9E910220FE6}" destId="{4490B004-B3FB-A649-80FF-88AE83DBACF5}" srcOrd="0" destOrd="0" presId="urn:microsoft.com/office/officeart/2005/8/layout/hList1"/>
    <dgm:cxn modelId="{1F58B2B7-B6B7-FB4E-8BD9-2778134688E9}" type="presParOf" srcId="{6C3A6A9C-6FE2-DF4D-88B6-B9E910220FE6}" destId="{269A5831-5F7F-F740-8E18-B3C13BE4B8F5}" srcOrd="1" destOrd="0" presId="urn:microsoft.com/office/officeart/2005/8/layout/hList1"/>
    <dgm:cxn modelId="{BBC4586A-9964-1F43-8AA0-CCBF700F2ED5}" type="presParOf" srcId="{C5B9A1E5-47DA-2E4E-B42F-111220C1E2D2}" destId="{CB64A6E6-6388-2745-B905-13355A45054A}" srcOrd="1" destOrd="0" presId="urn:microsoft.com/office/officeart/2005/8/layout/hList1"/>
    <dgm:cxn modelId="{7F654499-EB63-BF40-A5C4-E48C1D01EC64}" type="presParOf" srcId="{C5B9A1E5-47DA-2E4E-B42F-111220C1E2D2}" destId="{1CBE5E43-A822-DE47-941E-24D675734B8B}" srcOrd="2" destOrd="0" presId="urn:microsoft.com/office/officeart/2005/8/layout/hList1"/>
    <dgm:cxn modelId="{7DD9E31F-2075-274D-9590-1204F644EE3D}" type="presParOf" srcId="{1CBE5E43-A822-DE47-941E-24D675734B8B}" destId="{41C2015A-7413-2C46-A4F4-A382B27C9126}" srcOrd="0" destOrd="0" presId="urn:microsoft.com/office/officeart/2005/8/layout/hList1"/>
    <dgm:cxn modelId="{B906668D-8ACB-2F45-9667-A951ECB7C6FB}" type="presParOf" srcId="{1CBE5E43-A822-DE47-941E-24D675734B8B}" destId="{52337412-E112-004B-A902-5987B32B528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90B004-B3FB-A649-80FF-88AE83DBACF5}">
      <dsp:nvSpPr>
        <dsp:cNvPr id="0" name=""/>
        <dsp:cNvSpPr/>
      </dsp:nvSpPr>
      <dsp:spPr>
        <a:xfrm>
          <a:off x="54" y="66558"/>
          <a:ext cx="5221530" cy="89280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Inclusion </a:t>
          </a:r>
        </a:p>
      </dsp:txBody>
      <dsp:txXfrm>
        <a:off x="54" y="66558"/>
        <a:ext cx="5221530" cy="892800"/>
      </dsp:txXfrm>
    </dsp:sp>
    <dsp:sp modelId="{269A5831-5F7F-F740-8E18-B3C13BE4B8F5}">
      <dsp:nvSpPr>
        <dsp:cNvPr id="0" name=""/>
        <dsp:cNvSpPr/>
      </dsp:nvSpPr>
      <dsp:spPr>
        <a:xfrm>
          <a:off x="54" y="959358"/>
          <a:ext cx="5221530" cy="3744180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b="0" i="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Patients with burns who presented to RAH Adult Burns Unit: inpatient + outpatient</a:t>
          </a:r>
        </a:p>
        <a:p>
          <a:pPr marL="285750" lvl="1" indent="-285750" algn="l" defTabSz="13779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b="0" i="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Flame/Scald/Contact Burns</a:t>
          </a:r>
        </a:p>
        <a:p>
          <a:pPr marL="285750" lvl="1" indent="-285750" algn="l" defTabSz="13779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b="0" i="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Burns &lt;1 week old</a:t>
          </a:r>
        </a:p>
      </dsp:txBody>
      <dsp:txXfrm>
        <a:off x="54" y="959358"/>
        <a:ext cx="5221530" cy="3744180"/>
      </dsp:txXfrm>
    </dsp:sp>
    <dsp:sp modelId="{41C2015A-7413-2C46-A4F4-A382B27C9126}">
      <dsp:nvSpPr>
        <dsp:cNvPr id="0" name=""/>
        <dsp:cNvSpPr/>
      </dsp:nvSpPr>
      <dsp:spPr>
        <a:xfrm>
          <a:off x="5934689" y="48631"/>
          <a:ext cx="5221530" cy="892800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rgbClr val="C9E5D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Exclusion </a:t>
          </a:r>
        </a:p>
      </dsp:txBody>
      <dsp:txXfrm>
        <a:off x="5934689" y="48631"/>
        <a:ext cx="5221530" cy="892800"/>
      </dsp:txXfrm>
    </dsp:sp>
    <dsp:sp modelId="{52337412-E112-004B-A902-5987B32B5289}">
      <dsp:nvSpPr>
        <dsp:cNvPr id="0" name=""/>
        <dsp:cNvSpPr/>
      </dsp:nvSpPr>
      <dsp:spPr>
        <a:xfrm>
          <a:off x="5952599" y="959358"/>
          <a:ext cx="5221530" cy="3744180"/>
        </a:xfrm>
        <a:prstGeom prst="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b="0" i="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Superficial burns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b="0" i="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Non validated sites: hands, feet, head/neck, genitals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b="0" i="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Burns &gt; 1 week old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b="0" i="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Chemical Burns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b="0" i="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Electrical Burns</a:t>
          </a:r>
        </a:p>
      </dsp:txBody>
      <dsp:txXfrm>
        <a:off x="5952599" y="959358"/>
        <a:ext cx="5221530" cy="37441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4C92B-6A45-864A-B429-22A9039765DA}" type="datetimeFigureOut">
              <a:rPr lang="en-US" smtClean="0"/>
              <a:t>9/30/25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2C3C4-9460-4343-9283-24A378E27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65FE6-BEE9-465E-9202-2D200EDE749C}" type="datetimeFigureOut">
              <a:rPr lang="en-US" noProof="0" smtClean="0"/>
              <a:t>9/30/25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8F2A-B3D4-43F2-B39B-CD77F64A1950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8954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7E6AA-F5BA-265F-6BE1-DEE999F1C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1B9DBF-082D-7D93-AD7C-803A38A3DE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1A0017-1B25-284A-D15D-399D35938F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B6180-423E-4796-E845-FC1994516E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44028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CB8EA-586B-CEFD-7A8E-FD499C76D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2E18B2-3094-B738-CF3E-31CDD68400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DBD026-E0E5-A81B-1026-0E8E44F136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CC221-21BC-369E-5957-471E0AEF0D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9914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0CFFC-3A3E-709B-2553-A8D9857EC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B66C91-F1F0-C517-B48D-CED054137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B8A694-F682-FD2B-3370-9F1E40EC5C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A7AC9-9430-569C-495B-F47388C1D5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13727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A5A55-554E-F876-9499-1E8B509B3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692144-61A6-8ED2-BAA8-B331190C04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32DA28-C235-A4B2-F238-0E5038AA3D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380F9-64D6-8A95-7671-527C78F78C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12274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38432-EFA9-4D5F-BCEA-EBDDD651B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3D6951-B77E-B605-C23F-F7173E8EE0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F82750-2159-C56A-2B53-BE588CC71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34513-B715-EBDC-74F8-34F347402E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98096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9A57E-DDCF-DAFD-59DB-FBAAA1E29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B6B037-FFF8-DC0A-1C72-4BFFAB5B4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2B7EAF-529A-EB58-4B39-1C51FBFFD8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44E40-6B61-D603-C607-52162330F4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40741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FD909-637F-B484-6E76-3C07898BD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73E28D-241E-BAB8-5A78-F1DB4E7245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A3215F-F946-80C1-92F8-A56D043470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D042D-BCD6-E745-F775-00B8E987AA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59410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3E521-B24C-6CD0-16F9-447BE62B0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56D14A-6E87-CE26-6642-F838EABB37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13FF2F-CB7A-EF5B-7D7C-961C664735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DD6BA4-1ED9-AF73-9444-BB0B244946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5726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29E62-A5C7-975A-FC6A-509443337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48B124-230A-A314-6A2F-E33C8D826E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6D5255-8DC4-52CD-D0FD-F50E1AD018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A9337-FF33-ABC2-9097-4A38B66C19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3967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6773B-D35F-E61D-13E1-770D5F6C6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CF1FE8-1522-4106-DCE1-47223D6CF2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D83A6A-FC1C-F724-FA63-349D5B0B0E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C11A1-0816-44A2-33A1-FB578DE64F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60181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BFE22-E4FA-2C33-B92B-85E56F3A3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CA785D-23DA-9650-AB29-8FE9CBFAC4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1FEDE3-1577-944F-BB11-8C4498B69C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 laser doppler as this is the most widely used investigational tool used to assess burn depth currently. However it is difficult and cumbersome which is why we </a:t>
            </a:r>
            <a:r>
              <a:rPr lang="en-AU" dirty="0" err="1"/>
              <a:t>dont</a:t>
            </a:r>
            <a:r>
              <a:rPr lang="en-AU" dirty="0"/>
              <a:t> use it but there are some units that use it routinely. You </a:t>
            </a:r>
            <a:r>
              <a:rPr lang="en-AU" dirty="0" err="1"/>
              <a:t>dont</a:t>
            </a:r>
            <a:r>
              <a:rPr lang="en-AU" dirty="0"/>
              <a:t> need to necessarily write it on the slide but I would make mention of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9A57B-1AAB-7DF5-A92F-1DB6F6E55D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79360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A6947-D902-142D-259E-1175754EB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7FC1E5-92A0-C8C4-0722-88954F6753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BF9527-B3B4-E4D8-70E9-8983AEE3AD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1AC9B-7914-1A83-76BB-B8CC5B9A1A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299096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A7317-70A6-554F-47B2-0CABDC3FA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F081B7-5272-94E6-4508-17A504C0B1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70A368-08D8-0694-9CD8-1F196F984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3F99D0-FB52-ADF7-B34E-1ED9ECC66D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37695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B9477-E508-602D-3AAB-5F06F1911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D0E995-6D76-8898-4697-9CE167CC2B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57E179-CD2E-1FC7-6260-CC5A9C501A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0F709-2556-234C-2D78-58F6FA2AED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93052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D80BB-5EF7-E0A2-C28A-4CA94662A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B7517D-31C4-4A21-6E51-9448D4AC5F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069FF7-7A74-FF11-2F3E-CC16EEC4BB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latin typeface="Segoe UI Light"/>
                <a:cs typeface="Segoe UI Light"/>
              </a:rPr>
              <a:t>Can augment</a:t>
            </a:r>
          </a:p>
          <a:p>
            <a:pPr lvl="1"/>
            <a:r>
              <a:rPr lang="en-US" sz="2200" dirty="0">
                <a:latin typeface="Segoe UI Light"/>
                <a:cs typeface="Segoe UI Light"/>
              </a:rPr>
              <a:t>Clinicians integrate tactile cues: capillary refill, sensation, texture, patient comorbidities.</a:t>
            </a:r>
          </a:p>
          <a:p>
            <a:pPr lvl="1"/>
            <a:r>
              <a:rPr lang="en-US" sz="2200" dirty="0">
                <a:latin typeface="Segoe UI Light"/>
                <a:cs typeface="Segoe UI Light"/>
              </a:rPr>
              <a:t>AI provides rapid, objective, reproducible imaging-based predictions</a:t>
            </a:r>
            <a:r>
              <a:rPr lang="en-US" sz="2400" dirty="0">
                <a:latin typeface="Segoe UI Light"/>
                <a:cs typeface="Segoe UI Light"/>
              </a:rPr>
              <a:t>.</a:t>
            </a:r>
          </a:p>
          <a:p>
            <a:r>
              <a:rPr lang="en-US" sz="2400" dirty="0">
                <a:latin typeface="Segoe UI Light"/>
                <a:cs typeface="Segoe UI Light"/>
              </a:rPr>
              <a:t>Synergy, not substitution</a:t>
            </a:r>
          </a:p>
          <a:p>
            <a:pPr lvl="1"/>
            <a:r>
              <a:rPr lang="en-US" sz="2200" dirty="0">
                <a:latin typeface="Segoe UI Light"/>
                <a:cs typeface="Segoe UI Light"/>
              </a:rPr>
              <a:t>AI may help reduce variability in early/remote settings.</a:t>
            </a:r>
          </a:p>
          <a:p>
            <a:pPr lvl="1"/>
            <a:r>
              <a:rPr lang="en-US" sz="2200" dirty="0">
                <a:latin typeface="Segoe UI Light"/>
                <a:cs typeface="Segoe UI Light"/>
              </a:rPr>
              <a:t>Clinician experience remains essential in complex or borderline cases.</a:t>
            </a:r>
            <a:endParaRPr lang="en-US" sz="2400" dirty="0">
              <a:latin typeface="Segoe UI Light"/>
              <a:cs typeface="Segoe UI Light"/>
            </a:endParaRPr>
          </a:p>
          <a:p>
            <a:r>
              <a:rPr lang="en-US" sz="2400" dirty="0">
                <a:latin typeface="Segoe UI Light"/>
                <a:cs typeface="Segoe UI Light"/>
              </a:rPr>
              <a:t>Future </a:t>
            </a:r>
            <a:r>
              <a:rPr lang="en-US" sz="2400" dirty="0" err="1">
                <a:latin typeface="Segoe UI Light"/>
                <a:cs typeface="Segoe UI Light"/>
              </a:rPr>
              <a:t>possibilties</a:t>
            </a:r>
            <a:r>
              <a:rPr lang="en-US" sz="2400" dirty="0">
                <a:latin typeface="Segoe UI Light"/>
                <a:cs typeface="Segoe UI Light"/>
              </a:rPr>
              <a:t> </a:t>
            </a:r>
          </a:p>
          <a:p>
            <a:pPr lvl="1"/>
            <a:r>
              <a:rPr lang="en-US" sz="2200" dirty="0">
                <a:latin typeface="Segoe UI Light"/>
                <a:cs typeface="Segoe UI Light"/>
              </a:rPr>
              <a:t>Combined approach → earlier, more accurate decision-making.</a:t>
            </a:r>
          </a:p>
          <a:p>
            <a:pPr lvl="1"/>
            <a:r>
              <a:rPr lang="en-US" sz="2200" dirty="0">
                <a:latin typeface="Segoe UI Light"/>
                <a:cs typeface="Segoe UI Light"/>
              </a:rPr>
              <a:t>Potential to improve outcomes and reduce unnecessary delays.</a:t>
            </a:r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AB084-019D-0F01-006D-8575B032B6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283831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64FB4-6C02-3E1F-C52B-D2E8B2F90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1017C5-83E1-4D5B-0368-11F9CFA641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7E88EF-1A01-3A4A-CD61-BBD71DC39A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6FDA4-E862-8063-FAF1-0D974990C7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34585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6DCD0-E43E-CC01-4754-5C35DE62D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4822F7-E2C1-2089-C7BF-DFB521ADD2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A83F90-72D1-879D-EF00-9E32326272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77226-139E-85AD-F357-B8ECE46ECE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09253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0F4AA-DA9A-C9A9-F25D-CBD4A2030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2F6A30-1347-6C36-3BFA-B41F7DFF31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3BBD46-F96B-301C-4126-B974DBA616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F9205-1C51-7EE1-D3A7-C1C9C15AC4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2270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7D15C-5607-F889-D25F-B848A94CB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93171E-139E-02FB-A01A-74C90E9D29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1609E7-C036-F938-48AC-66219EF405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/>
              <a:t>1. Multispectral Imaging</a:t>
            </a:r>
          </a:p>
          <a:p>
            <a:r>
              <a:rPr lang="en-AU" dirty="0"/>
              <a:t>The device shines light at </a:t>
            </a:r>
            <a:r>
              <a:rPr lang="en-AU" b="1" dirty="0"/>
              <a:t>multiple wavelengths</a:t>
            </a:r>
            <a:r>
              <a:rPr lang="en-AU" dirty="0"/>
              <a:t> (from visible to near-infrared) onto the burn wound.</a:t>
            </a:r>
          </a:p>
          <a:p>
            <a:r>
              <a:rPr lang="en-AU" dirty="0"/>
              <a:t>Different tissues (healthy dermis, damaged dermis, necrotic tissue) absorb and reflect light differently.</a:t>
            </a:r>
          </a:p>
          <a:p>
            <a:r>
              <a:rPr lang="en-AU" dirty="0"/>
              <a:t>The camera captures the </a:t>
            </a:r>
            <a:r>
              <a:rPr lang="en-AU" b="1" dirty="0"/>
              <a:t>reflected light patterns</a:t>
            </a:r>
            <a:r>
              <a:rPr lang="en-AU" dirty="0"/>
              <a:t>, creating a multispectral “map” of the burn.</a:t>
            </a:r>
          </a:p>
          <a:p>
            <a:br>
              <a:rPr lang="en-AU" dirty="0"/>
            </a:br>
            <a:endParaRPr lang="en-AU" dirty="0"/>
          </a:p>
          <a:p>
            <a:r>
              <a:rPr lang="en-AU" b="1" dirty="0"/>
              <a:t>2. Data Processing</a:t>
            </a:r>
          </a:p>
          <a:p>
            <a:r>
              <a:rPr lang="en-AU" dirty="0"/>
              <a:t>The reflected light data is processed to highlight subtle differences in tissue properties that are invisible to the naked eye.</a:t>
            </a:r>
          </a:p>
          <a:p>
            <a:r>
              <a:rPr lang="en-AU" dirty="0"/>
              <a:t>These spectral signatures correlate with burn depth and tissue viability.</a:t>
            </a:r>
          </a:p>
          <a:p>
            <a:br>
              <a:rPr lang="en-AU" dirty="0"/>
            </a:br>
            <a:endParaRPr lang="en-AU" dirty="0"/>
          </a:p>
          <a:p>
            <a:r>
              <a:rPr lang="en-AU" b="1" dirty="0"/>
              <a:t>3. Artificial Intelligence Algorithm</a:t>
            </a:r>
          </a:p>
          <a:p>
            <a:r>
              <a:rPr lang="en-AU" dirty="0"/>
              <a:t>The captured image data, along with basic patient information (e.g., demographics), is fed into the </a:t>
            </a:r>
            <a:r>
              <a:rPr lang="en-AU" b="1" dirty="0" err="1"/>
              <a:t>DeepView</a:t>
            </a:r>
            <a:r>
              <a:rPr lang="en-AU" b="1" dirty="0"/>
              <a:t> AI algorithm</a:t>
            </a:r>
            <a:r>
              <a:rPr lang="en-AU" dirty="0"/>
              <a:t>.</a:t>
            </a:r>
          </a:p>
          <a:p>
            <a:r>
              <a:rPr lang="en-AU" dirty="0"/>
              <a:t>The algorithm has been trained on a </a:t>
            </a:r>
            <a:r>
              <a:rPr lang="en-AU" b="1" dirty="0"/>
              <a:t>large reference database of burn biopsies</a:t>
            </a:r>
            <a:r>
              <a:rPr lang="en-AU" dirty="0"/>
              <a:t> and healing outcomes.</a:t>
            </a:r>
          </a:p>
          <a:p>
            <a:r>
              <a:rPr lang="en-AU" dirty="0"/>
              <a:t>It compares the new patient’s wound data to this database to generate a prediction.</a:t>
            </a:r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CDEBF-3A6D-0BFD-D9E6-49CBD4202A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1899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4193D-9F4A-F9F0-A19D-38D80DD36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A16D48-33CB-E84E-A861-62AD4F9600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6E692D-5AAA-D211-89C1-47751E5E92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4E4CC-E4EF-FE36-2BE7-E43F529A79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2323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A446E-9ED1-8F9F-92FD-DC7B25FF4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6D5A58-597C-8C65-0B02-4C147C92DF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D36044-920A-1B91-5938-26BC80F73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98275-676C-0F10-B3F4-047505A57E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7850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DF774-4991-7B9E-4A48-A304B6442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C06867-A964-0B76-BB8B-E9D36C5328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344D0B-2931-DCBA-D60A-F28A00CF54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09425-0C33-1BA9-D4CD-8FDEE4238B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2312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423DF-05FE-F528-49DE-B39D38086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54252E-5F99-4099-3CDA-2424AF2605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A63E2A-A770-B5AC-C869-1C872AE4E9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7E199-7AA0-9EF4-6851-298E7CEDB6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02678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Flowchart: Document 3">
            <a:extLst>
              <a:ext uri="{FF2B5EF4-FFF2-40B4-BE49-F238E27FC236}">
                <a16:creationId xmlns:a16="http://schemas.microsoft.com/office/drawing/2014/main" id="{E577E5AF-C194-61C7-3580-AEBC3F6E25A3}"/>
              </a:ext>
            </a:extLst>
          </p:cNvPr>
          <p:cNvSpPr/>
          <p:nvPr userDrawn="1"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8B0B2E-A054-0B29-0210-E49B23C8A20B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70263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532995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918742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86564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AC7052-8D78-B821-463B-4D9E9927D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9391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0" y="5603181"/>
            <a:ext cx="10657115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 algn="r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 dirty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 algn="r"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 dirty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11674384" y="4901450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FCA9E7A1-B5A3-4017-A3D1-522523B2A21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-47944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Section Header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860800"/>
            <a:ext cx="9666514" cy="1686720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Header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5610170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6BA2B5-3294-E8C1-59F8-ACDD8FB70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6313" y="6170357"/>
            <a:ext cx="1056995" cy="34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38900" y="1463346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38898" y="2149311"/>
            <a:ext cx="5181601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6314" y="1463346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6314" y="2149311"/>
            <a:ext cx="5306789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9D7F7E83-4C11-FAF6-40DF-8CB0166CD524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6D3402-0716-B1EB-93F6-7522264ABBBD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BC3A9F-DA4F-F2E1-6704-95EB83D0460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497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0114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500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0114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5A7C1B-A37D-0A98-6C7C-B2BC821105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6313" y="6170357"/>
            <a:ext cx="1056995" cy="34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240" y="3802065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240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70588E-7FBC-538A-5DA2-003C7A0DAD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6313" y="6170357"/>
            <a:ext cx="1056995" cy="34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240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3026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35999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240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3026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5999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075B2A-6367-64F3-E51A-7864710ABE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6313" y="6170357"/>
            <a:ext cx="1056995" cy="34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2061165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2708227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Section Header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tx2"/>
                </a:solidFill>
              </a:rPr>
              <a:pPr/>
              <a:t>‹#›</a:t>
            </a:fld>
            <a:endParaRPr lang="en-US" b="1" noProof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6314" y="1825625"/>
            <a:ext cx="5306787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389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4043"/>
            <a:ext cx="3932237" cy="108952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500215"/>
            <a:ext cx="6172200" cy="53687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0D82E6-90E3-C876-6B39-8D9A28531E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6313" y="6170357"/>
            <a:ext cx="1056995" cy="34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4043"/>
            <a:ext cx="3932237" cy="108952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00215"/>
            <a:ext cx="6172200" cy="536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2B008C-4078-47E2-4CED-5BBA5F7E3A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6313" y="6170357"/>
            <a:ext cx="1056995" cy="34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B5906E-B22C-41BE-E97A-B80F9C79E7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6313" y="6170357"/>
            <a:ext cx="1056995" cy="34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Flowchart: Document 3">
            <a:extLst>
              <a:ext uri="{FF2B5EF4-FFF2-40B4-BE49-F238E27FC236}">
                <a16:creationId xmlns:a16="http://schemas.microsoft.com/office/drawing/2014/main" id="{7545936E-E731-7751-ADF3-3F9D4A878EE6}"/>
              </a:ext>
            </a:extLst>
          </p:cNvPr>
          <p:cNvSpPr/>
          <p:nvPr userDrawn="1"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AFF693-ECFA-108A-4838-B7DED3AC432C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EC46B0-3DDF-3C29-1E8E-F9766FD6DE52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tx2"/>
                </a:solidFill>
              </a:rPr>
              <a:pPr/>
              <a:t>‹#›</a:t>
            </a:fld>
            <a:endParaRPr lang="en-US" b="1" noProof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0428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0" y="136525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  <a:p>
            <a:pPr lvl="0"/>
            <a:endParaRPr lang="en-US" noProof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16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E1025B-F0EB-5631-8545-B5D011B11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6313" y="6170357"/>
            <a:ext cx="1056995" cy="34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27329"/>
            <a:ext cx="4907643" cy="7017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4400" b="1" spc="-150" dirty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 noProof="0" dirty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CDD1CD-1E2C-3FB9-5B47-039F318A16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6313" y="6170357"/>
            <a:ext cx="1056995" cy="34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B1DC72E9-83DC-7FB8-7606-2554B64D3E6D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456B39-6811-8AE4-BB5F-475CD5575BD8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1AEA430-A76F-CBAA-9547-C9B5590A4E32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177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72061AB9-079B-D5AB-CDA9-3BC6ADD077B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160988-9F5D-1D8F-B1BF-EADAF0EC51B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2AA12D4-ABC9-7D94-4393-29CDC87BC0AA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897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C1C52E-44B8-5E45-D515-7366222481AC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944A6B-BBF8-FB00-8FED-D31AB29E7F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6313" y="6170357"/>
            <a:ext cx="1056995" cy="34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36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56EF81-F91B-42D9-9D92-77F59E7354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6313" y="6170357"/>
            <a:ext cx="1056995" cy="34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02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07A3FC65-7EE6-7DCC-0B6A-AF3AF634D79C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199A08-460F-4D3B-1F80-C19BA49B20C5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D8DAEF-003C-811C-10E2-9E2E02F1CDF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5EC88D-7A9A-03C6-80DC-D4FBAF2AB0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6313" y="6170357"/>
            <a:ext cx="1056995" cy="34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40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F72B9BA2-C8C2-758A-EF97-D1A1EF7C559D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5EA469-9CCE-292B-7981-0AD032D4A6C5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DA54B0F-7433-9C66-15AC-F8857174DF9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F66FDC-BB5D-9843-BE09-9630264639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6313" y="6170357"/>
            <a:ext cx="1056995" cy="34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64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CDE097-5C8F-FF1A-FC7E-FE8F23C36ED9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FBC5E9F-DF27-A99C-5B97-999659C7B2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980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49" r:id="rId14"/>
    <p:sldLayoutId id="2147483651" r:id="rId15"/>
    <p:sldLayoutId id="2147483661" r:id="rId16"/>
    <p:sldLayoutId id="2147483662" r:id="rId17"/>
    <p:sldLayoutId id="2147483668" r:id="rId18"/>
    <p:sldLayoutId id="2147483674" r:id="rId19"/>
    <p:sldLayoutId id="2147483666" r:id="rId20"/>
    <p:sldLayoutId id="2147483664" r:id="rId21"/>
    <p:sldLayoutId id="2147483663" r:id="rId22"/>
    <p:sldLayoutId id="2147483667" r:id="rId23"/>
    <p:sldLayoutId id="2147483671" r:id="rId24"/>
    <p:sldLayoutId id="2147483672" r:id="rId25"/>
    <p:sldLayoutId id="2147483673" r:id="rId26"/>
    <p:sldLayoutId id="2147483675" r:id="rId27"/>
    <p:sldLayoutId id="2147483676" r:id="rId28"/>
    <p:sldLayoutId id="2147483665" r:id="rId29"/>
    <p:sldLayoutId id="2147483669" r:id="rId30"/>
    <p:sldLayoutId id="2147483670" r:id="rId3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jpeg"/><Relationship Id="rId7" Type="http://schemas.microsoft.com/office/2007/relationships/hdphoto" Target="../media/hdphoto4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10" Type="http://schemas.openxmlformats.org/officeDocument/2006/relationships/image" Target="../media/image31.jpeg"/><Relationship Id="rId4" Type="http://schemas.openxmlformats.org/officeDocument/2006/relationships/image" Target="../media/image28.png"/><Relationship Id="rId9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alphaModFix amt="50000"/>
          </a:blip>
          <a:srcRect t="1289" b="1289"/>
          <a:stretch/>
        </p:blipFill>
        <p:spPr>
          <a:xfrm>
            <a:off x="-322728" y="10"/>
            <a:ext cx="12514728" cy="3962390"/>
          </a:xfrm>
          <a:noFill/>
        </p:spPr>
      </p:pic>
      <p:sp>
        <p:nvSpPr>
          <p:cNvPr id="52" name="Subtitle 51">
            <a:extLst>
              <a:ext uri="{FF2B5EF4-FFF2-40B4-BE49-F238E27FC236}">
                <a16:creationId xmlns:a16="http://schemas.microsoft.com/office/drawing/2014/main" id="{46FF1827-B46B-4BC4-8665-8914CF45D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577" y="5988904"/>
            <a:ext cx="9144000" cy="1425148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Hollie Moran</a:t>
            </a:r>
          </a:p>
          <a:p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Dominique White, Lindsay Shanks, Elizabeth Concannon, Nicholas Solanki, Marcus Wagstaff </a:t>
            </a:r>
          </a:p>
          <a:p>
            <a:endParaRPr lang="en-US" i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577" y="5277968"/>
            <a:ext cx="11843258" cy="701731"/>
          </a:xfrm>
        </p:spPr>
        <p:txBody>
          <a:bodyPr wrap="square" anchor="b">
            <a:noAutofit/>
          </a:bodyPr>
          <a:lstStyle/>
          <a:p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Artificial Intelligence in Burn Assessment</a:t>
            </a:r>
            <a:b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6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Preliminary Experience Using Artificial Intelligence and Multispectral Imaging for Burn Depth Assessment</a:t>
            </a:r>
          </a:p>
        </p:txBody>
      </p:sp>
      <p:pic>
        <p:nvPicPr>
          <p:cNvPr id="5124" name="Picture 4" descr="Allied Partners | South Australian immunoGENomics Cancer Institute  (SAiGENCI) | University of Adelaide">
            <a:extLst>
              <a:ext uri="{FF2B5EF4-FFF2-40B4-BE49-F238E27FC236}">
                <a16:creationId xmlns:a16="http://schemas.microsoft.com/office/drawing/2014/main" id="{10B66035-43EA-576E-4692-D037E99FC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8" t="7203" r="18644" b="13136"/>
          <a:stretch>
            <a:fillRect/>
          </a:stretch>
        </p:blipFill>
        <p:spPr bwMode="auto">
          <a:xfrm>
            <a:off x="515577" y="2536532"/>
            <a:ext cx="1399838" cy="134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entral Adelaide Local Health Network">
            <a:extLst>
              <a:ext uri="{FF2B5EF4-FFF2-40B4-BE49-F238E27FC236}">
                <a16:creationId xmlns:a16="http://schemas.microsoft.com/office/drawing/2014/main" id="{3333CE0C-58A9-7137-D81F-6D479A321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209" y="2536532"/>
            <a:ext cx="1407791" cy="143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F71A56-FCAB-AA9E-4773-94E771776301}"/>
              </a:ext>
            </a:extLst>
          </p:cNvPr>
          <p:cNvSpPr/>
          <p:nvPr/>
        </p:nvSpPr>
        <p:spPr>
          <a:xfrm>
            <a:off x="251012" y="4374776"/>
            <a:ext cx="264565" cy="1990165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596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612EF-C67F-9D44-9B7C-740A6A110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12">
            <a:extLst>
              <a:ext uri="{FF2B5EF4-FFF2-40B4-BE49-F238E27FC236}">
                <a16:creationId xmlns:a16="http://schemas.microsoft.com/office/drawing/2014/main" id="{9517B22E-B3F1-5D7D-6990-ED43223683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0776950"/>
              </p:ext>
            </p:extLst>
          </p:nvPr>
        </p:nvGraphicFramePr>
        <p:xfrm>
          <a:off x="446314" y="1463040"/>
          <a:ext cx="11174185" cy="4770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itle 9">
            <a:extLst>
              <a:ext uri="{FF2B5EF4-FFF2-40B4-BE49-F238E27FC236}">
                <a16:creationId xmlns:a16="http://schemas.microsoft.com/office/drawing/2014/main" id="{32709D0B-1041-7ED5-795B-2C07F2454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Method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1BDF2C-B13B-E103-9656-A5A9642F73BD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934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7DC56-8856-9F57-17E1-98F2A58C4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8368869-56C1-3177-7774-8BBFFDF64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328" y="1690688"/>
            <a:ext cx="10979566" cy="4770098"/>
          </a:xfrm>
        </p:spPr>
        <p:txBody>
          <a:bodyPr/>
          <a:lstStyle/>
          <a:p>
            <a:r>
              <a:rPr lang="en-US" sz="2400" dirty="0">
                <a:latin typeface="Segoe UI Light"/>
                <a:cs typeface="Segoe UI Light"/>
              </a:rPr>
              <a:t>52 Patients, 132 Burns</a:t>
            </a:r>
          </a:p>
          <a:p>
            <a:r>
              <a:rPr lang="en-US" sz="2400" dirty="0">
                <a:latin typeface="Segoe UI Light"/>
                <a:cs typeface="Segoe UI Light"/>
              </a:rPr>
              <a:t>5-month period (data collection ongoing)</a:t>
            </a:r>
          </a:p>
          <a:p>
            <a:r>
              <a:rPr lang="en-US" sz="2400" dirty="0">
                <a:latin typeface="Segoe UI Light"/>
                <a:cs typeface="Segoe UI Light"/>
              </a:rPr>
              <a:t>31 male, 21 female patients</a:t>
            </a:r>
          </a:p>
          <a:p>
            <a:r>
              <a:rPr lang="en-US" sz="2400" dirty="0">
                <a:latin typeface="Segoe UI Light"/>
                <a:cs typeface="Segoe UI Light"/>
              </a:rPr>
              <a:t>Burn type:</a:t>
            </a:r>
          </a:p>
          <a:p>
            <a:pPr lvl="1"/>
            <a:r>
              <a:rPr lang="en-US" sz="2200" dirty="0">
                <a:latin typeface="Segoe UI Light"/>
                <a:cs typeface="Segoe UI Light"/>
              </a:rPr>
              <a:t>56% flame burns (74)</a:t>
            </a:r>
          </a:p>
          <a:p>
            <a:pPr lvl="1"/>
            <a:r>
              <a:rPr lang="en-US" sz="2200" dirty="0">
                <a:latin typeface="Segoe UI Light"/>
                <a:cs typeface="Segoe UI Light"/>
              </a:rPr>
              <a:t>34% scald burns (45)</a:t>
            </a:r>
          </a:p>
          <a:p>
            <a:pPr lvl="1"/>
            <a:r>
              <a:rPr lang="en-US" sz="2200" dirty="0">
                <a:latin typeface="Segoe UI Light"/>
                <a:cs typeface="Segoe UI Light"/>
              </a:rPr>
              <a:t>10% contact burns (13)</a:t>
            </a:r>
          </a:p>
          <a:p>
            <a:r>
              <a:rPr lang="en-US" sz="2400" dirty="0">
                <a:latin typeface="Segoe UI Light"/>
                <a:cs typeface="Segoe UI Light"/>
              </a:rPr>
              <a:t>AI correctly predicted healing outcome: 70%</a:t>
            </a:r>
            <a:endParaRPr lang="en-US" sz="200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44C2705-E948-F2B3-8C5E-4C44AC189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Results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DD43C7-2F3F-3D8E-21AE-83B7FBF2DEB8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80B6640-C07C-8C4D-4C0C-748DFDC33D76}"/>
              </a:ext>
            </a:extLst>
          </p:cNvPr>
          <p:cNvSpPr/>
          <p:nvPr/>
        </p:nvSpPr>
        <p:spPr>
          <a:xfrm>
            <a:off x="7996518" y="1027906"/>
            <a:ext cx="3535696" cy="5193600"/>
          </a:xfrm>
          <a:prstGeom prst="roundRect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i="1" dirty="0">
              <a:latin typeface="Aptos Light" panose="020B0004020202020204" pitchFamily="34" charset="0"/>
            </a:endParaRPr>
          </a:p>
          <a:p>
            <a:pPr algn="ctr"/>
            <a:endParaRPr lang="en-US" sz="2800" b="1" i="1" dirty="0">
              <a:latin typeface="Aptos Light" panose="020B0004020202020204" pitchFamily="34" charset="0"/>
            </a:endParaRPr>
          </a:p>
          <a:p>
            <a:pPr algn="ctr"/>
            <a:endParaRPr lang="en-US" sz="2800" b="1" i="1" dirty="0">
              <a:latin typeface="Aptos Light" panose="020B0004020202020204" pitchFamily="34" charset="0"/>
            </a:endParaRPr>
          </a:p>
          <a:p>
            <a:pPr algn="ctr"/>
            <a:endParaRPr lang="en-US" sz="2800" b="1" i="1" dirty="0">
              <a:latin typeface="Aptos Light" panose="020B0004020202020204" pitchFamily="34" charset="0"/>
            </a:endParaRPr>
          </a:p>
          <a:p>
            <a:pPr algn="ctr"/>
            <a:r>
              <a:rPr lang="en-US" sz="2400" dirty="0">
                <a:latin typeface="Aptos Light" panose="020B0004020202020204" pitchFamily="34" charset="0"/>
              </a:rPr>
              <a:t>Sensitivity 71%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400" dirty="0">
              <a:latin typeface="Aptos Light" panose="020B0004020202020204" pitchFamily="34" charset="0"/>
            </a:endParaRPr>
          </a:p>
          <a:p>
            <a:pPr algn="ctr"/>
            <a:r>
              <a:rPr lang="en-US" sz="2400" dirty="0">
                <a:latin typeface="Aptos Light" panose="020B0004020202020204" pitchFamily="34" charset="0"/>
              </a:rPr>
              <a:t>Specificity 83%</a:t>
            </a:r>
          </a:p>
          <a:p>
            <a:pPr algn="ctr"/>
            <a:endParaRPr lang="en-US" sz="2400" dirty="0">
              <a:latin typeface="Aptos Light" panose="020B0004020202020204" pitchFamily="34" charset="0"/>
            </a:endParaRPr>
          </a:p>
          <a:p>
            <a:pPr algn="ctr"/>
            <a:r>
              <a:rPr lang="en-US" sz="2400" dirty="0">
                <a:latin typeface="Aptos Light" panose="020B0004020202020204" pitchFamily="34" charset="0"/>
              </a:rPr>
              <a:t>PPV 90%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400" dirty="0">
              <a:latin typeface="Aptos Light" panose="020B0004020202020204" pitchFamily="34" charset="0"/>
            </a:endParaRPr>
          </a:p>
          <a:p>
            <a:pPr algn="ctr"/>
            <a:r>
              <a:rPr lang="en-US" sz="2400" dirty="0">
                <a:latin typeface="Aptos Light" panose="020B0004020202020204" pitchFamily="34" charset="0"/>
              </a:rPr>
              <a:t>NPV 55%</a:t>
            </a:r>
            <a:endParaRPr lang="en-US" sz="1600" dirty="0">
              <a:latin typeface="Aptos Light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21E55F-AD5E-B002-2D59-C8EC5CF66F41}"/>
              </a:ext>
            </a:extLst>
          </p:cNvPr>
          <p:cNvSpPr txBox="1"/>
          <p:nvPr/>
        </p:nvSpPr>
        <p:spPr>
          <a:xfrm>
            <a:off x="7958857" y="1364446"/>
            <a:ext cx="3535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ptos" panose="020B0004020202020204" pitchFamily="34" charset="0"/>
              </a:rPr>
              <a:t>AI agreement with expert clinical opinion:</a:t>
            </a:r>
          </a:p>
        </p:txBody>
      </p:sp>
      <p:pic>
        <p:nvPicPr>
          <p:cNvPr id="11266" name="Picture 2" descr="Handshake icons | Canva">
            <a:extLst>
              <a:ext uri="{FF2B5EF4-FFF2-40B4-BE49-F238E27FC236}">
                <a16:creationId xmlns:a16="http://schemas.microsoft.com/office/drawing/2014/main" id="{62F527AB-E742-1F75-6AED-62ADB4AE9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091" y="2195443"/>
            <a:ext cx="1181227" cy="90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427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A14D5-AC36-C2B8-A697-1D95B258B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99AA90C-500B-9A96-CD79-737D8A3CD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Example cases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EA607E-9A32-34DB-CCC4-6B793D24A2EA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4535C0-84D5-0BBC-3D5D-A15DCA31B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13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F76C3-DF89-8D74-7161-A5C8CB384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0775CE4-FC31-1683-8665-79957205A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Patient 1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7E8ED0-37FC-DFD9-7C5D-B8136CBB0F8C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2" name="Picture 1" descr="A person lying on a hospital bed&#10;&#10;AI-generated content may be incorrect.">
            <a:extLst>
              <a:ext uri="{FF2B5EF4-FFF2-40B4-BE49-F238E27FC236}">
                <a16:creationId xmlns:a16="http://schemas.microsoft.com/office/drawing/2014/main" id="{146EF21D-7BE2-9897-DA02-1B421B425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3" t="30401" r="26397" b="8137"/>
          <a:stretch>
            <a:fillRect/>
          </a:stretch>
        </p:blipFill>
        <p:spPr>
          <a:xfrm>
            <a:off x="133953" y="1690688"/>
            <a:ext cx="7708010" cy="4584606"/>
          </a:xfrm>
          <a:prstGeom prst="rect">
            <a:avLst/>
          </a:prstGeom>
        </p:spPr>
      </p:pic>
      <p:pic>
        <p:nvPicPr>
          <p:cNvPr id="3" name="Picture 2" descr="A person with a sunburn on her back&#10;&#10;AI-generated content may be incorrect.">
            <a:extLst>
              <a:ext uri="{FF2B5EF4-FFF2-40B4-BE49-F238E27FC236}">
                <a16:creationId xmlns:a16="http://schemas.microsoft.com/office/drawing/2014/main" id="{0ACD7434-6591-C576-0570-5B45076DF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6" t="33602" b="1"/>
          <a:stretch>
            <a:fillRect/>
          </a:stretch>
        </p:blipFill>
        <p:spPr>
          <a:xfrm>
            <a:off x="7941091" y="1690688"/>
            <a:ext cx="4097045" cy="45846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26BA43-B746-FD40-4C59-FD847EC7DFC4}"/>
              </a:ext>
            </a:extLst>
          </p:cNvPr>
          <p:cNvSpPr txBox="1"/>
          <p:nvPr/>
        </p:nvSpPr>
        <p:spPr>
          <a:xfrm>
            <a:off x="4793963" y="246156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egoe UI Light"/>
                <a:cs typeface="Segoe UI Light"/>
              </a:rPr>
              <a:t>79F home alone, independent. 7% TBSA Hot water scald from hot water bottle, left flank and back </a:t>
            </a:r>
          </a:p>
          <a:p>
            <a:endParaRPr lang="en-US" sz="1800" dirty="0">
              <a:latin typeface="Segoe UI Light"/>
              <a:cs typeface="Segoe UI Light"/>
            </a:endParaRPr>
          </a:p>
          <a:p>
            <a:r>
              <a:rPr lang="en-US" sz="1800" dirty="0">
                <a:latin typeface="Segoe UI Light"/>
                <a:cs typeface="Segoe UI Light"/>
              </a:rPr>
              <a:t>On presentation clinician Prediction: Will heal within 3 weeks</a:t>
            </a:r>
          </a:p>
          <a:p>
            <a:endParaRPr lang="en-US" sz="1800" dirty="0">
              <a:latin typeface="Segoe UI Light"/>
              <a:cs typeface="Segoe UI Light"/>
            </a:endParaRPr>
          </a:p>
          <a:p>
            <a:endParaRPr lang="en-US" sz="1800" dirty="0"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320489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E9E7F-B68D-13AB-8454-DB41E2727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F15912B-B3BA-E7CF-E286-2962F43C4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Patient 1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507329-4AA1-A35B-10F7-83B7B43ACE2A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C33E2-098A-B65B-37D2-D68E1708B1B4}"/>
              </a:ext>
            </a:extLst>
          </p:cNvPr>
          <p:cNvSpPr txBox="1"/>
          <p:nvPr/>
        </p:nvSpPr>
        <p:spPr>
          <a:xfrm>
            <a:off x="4793963" y="246156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egoe UI Light"/>
                <a:cs typeface="Segoe UI Light"/>
              </a:rPr>
              <a:t>Spectral AI prediction: Will heal within 3 weeks (blue highlighted area indicates non healing tissue) </a:t>
            </a:r>
          </a:p>
          <a:p>
            <a:endParaRPr lang="en-US" dirty="0">
              <a:latin typeface="Segoe UI Light"/>
              <a:cs typeface="Segoe UI Light"/>
            </a:endParaRPr>
          </a:p>
          <a:p>
            <a:endParaRPr lang="en-US" sz="1800" dirty="0">
              <a:latin typeface="Segoe UI Light"/>
              <a:cs typeface="Segoe UI Light"/>
            </a:endParaRPr>
          </a:p>
          <a:p>
            <a:endParaRPr lang="en-US" sz="1800" dirty="0">
              <a:latin typeface="Segoe UI Light"/>
              <a:cs typeface="Segoe UI Light"/>
            </a:endParaRPr>
          </a:p>
        </p:txBody>
      </p:sp>
      <p:pic>
        <p:nvPicPr>
          <p:cNvPr id="7" name="Picture 6" descr="A screenshot of a medical report&#10;&#10;AI-generated content may be incorrect.">
            <a:extLst>
              <a:ext uri="{FF2B5EF4-FFF2-40B4-BE49-F238E27FC236}">
                <a16:creationId xmlns:a16="http://schemas.microsoft.com/office/drawing/2014/main" id="{BB396576-2A05-4CCB-00D1-378954C2E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788" y="1397447"/>
            <a:ext cx="8731623" cy="521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17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C7D50-3FC4-5CAF-857A-C53942F10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C785011-EA49-85B7-AF2D-F603ACC39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Patient 1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35C401-D9DD-5B4B-1384-97369A0DC892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A1CABD-441D-74C8-C8D8-8645011AD49C}"/>
              </a:ext>
            </a:extLst>
          </p:cNvPr>
          <p:cNvSpPr txBox="1"/>
          <p:nvPr/>
        </p:nvSpPr>
        <p:spPr>
          <a:xfrm>
            <a:off x="4865681" y="8883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egoe UI Light"/>
                <a:cs typeface="Segoe UI Light"/>
              </a:rPr>
              <a:t>Outcome at 21 days: healed </a:t>
            </a:r>
            <a:endParaRPr lang="en-US" sz="1800" dirty="0">
              <a:latin typeface="Segoe UI Light"/>
              <a:cs typeface="Segoe UI Light"/>
            </a:endParaRPr>
          </a:p>
          <a:p>
            <a:endParaRPr lang="en-US" sz="1800" dirty="0">
              <a:latin typeface="Segoe UI Light"/>
              <a:cs typeface="Segoe UI Light"/>
            </a:endParaRPr>
          </a:p>
        </p:txBody>
      </p:sp>
      <p:pic>
        <p:nvPicPr>
          <p:cNvPr id="2" name="Picture 1" descr="A person with a bruised skin&#10;&#10;AI-generated content may be incorrect.">
            <a:extLst>
              <a:ext uri="{FF2B5EF4-FFF2-40B4-BE49-F238E27FC236}">
                <a16:creationId xmlns:a16="http://schemas.microsoft.com/office/drawing/2014/main" id="{E85725E8-D2A3-CDA3-F589-FAB137FB7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" t="6427" r="14485" b="32437"/>
          <a:stretch>
            <a:fillRect/>
          </a:stretch>
        </p:blipFill>
        <p:spPr>
          <a:xfrm>
            <a:off x="1839918" y="1610600"/>
            <a:ext cx="7870938" cy="43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3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BB2EF-2EBE-D092-61A1-F9F700277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A12402D-BE2A-DB5D-4F71-7FF02785D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Patient 2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EC4421-CAF3-1547-84DC-6E0226D2ABBF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719445-C28F-B931-650E-D334ED723763}"/>
              </a:ext>
            </a:extLst>
          </p:cNvPr>
          <p:cNvSpPr txBox="1"/>
          <p:nvPr/>
        </p:nvSpPr>
        <p:spPr>
          <a:xfrm>
            <a:off x="4793963" y="246156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egoe UI Light"/>
                <a:cs typeface="Segoe UI Light"/>
              </a:rPr>
              <a:t>36M 8% TBSA flame burn to left upper limb and left trunk</a:t>
            </a:r>
          </a:p>
          <a:p>
            <a:endParaRPr lang="en-US" sz="1800" dirty="0">
              <a:latin typeface="Segoe UI Light"/>
              <a:cs typeface="Segoe UI Light"/>
            </a:endParaRPr>
          </a:p>
          <a:p>
            <a:r>
              <a:rPr lang="en-US" sz="1800" dirty="0">
                <a:latin typeface="Segoe UI Light"/>
                <a:cs typeface="Segoe UI Light"/>
              </a:rPr>
              <a:t>On presentation clinician Prediction: </a:t>
            </a:r>
            <a:r>
              <a:rPr lang="en-US" dirty="0">
                <a:latin typeface="Segoe UI Light"/>
                <a:cs typeface="Segoe UI Light"/>
              </a:rPr>
              <a:t>Will NOT heal within 3 weeks (blue highlighted area indicates non healing tissue) </a:t>
            </a:r>
          </a:p>
          <a:p>
            <a:endParaRPr lang="en-US" sz="1800" dirty="0">
              <a:latin typeface="Segoe UI Light"/>
              <a:cs typeface="Segoe UI Light"/>
            </a:endParaRPr>
          </a:p>
          <a:p>
            <a:endParaRPr lang="en-US" sz="1800" dirty="0">
              <a:latin typeface="Segoe UI Light"/>
              <a:cs typeface="Segoe UI Light"/>
            </a:endParaRPr>
          </a:p>
        </p:txBody>
      </p:sp>
      <p:pic>
        <p:nvPicPr>
          <p:cNvPr id="4" name="Picture 3" descr="A person with a rash on their arm&#10;&#10;AI-generated content may be incorrect.">
            <a:extLst>
              <a:ext uri="{FF2B5EF4-FFF2-40B4-BE49-F238E27FC236}">
                <a16:creationId xmlns:a16="http://schemas.microsoft.com/office/drawing/2014/main" id="{9AD029E5-C315-7AEE-0319-386FD3983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"/>
          <a:stretch>
            <a:fillRect/>
          </a:stretch>
        </p:blipFill>
        <p:spPr>
          <a:xfrm>
            <a:off x="153864" y="1748088"/>
            <a:ext cx="5791200" cy="3808945"/>
          </a:xfrm>
          <a:prstGeom prst="rect">
            <a:avLst/>
          </a:prstGeom>
        </p:spPr>
      </p:pic>
      <p:pic>
        <p:nvPicPr>
          <p:cNvPr id="7" name="Picture 6" descr="A person with a wound on their arm&#10;&#10;AI-generated content may be incorrect.">
            <a:extLst>
              <a:ext uri="{FF2B5EF4-FFF2-40B4-BE49-F238E27FC236}">
                <a16:creationId xmlns:a16="http://schemas.microsoft.com/office/drawing/2014/main" id="{3F127B1A-583A-5EAA-5426-E86DBB883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72158"/>
            <a:ext cx="5593976" cy="387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97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CDF32-BD52-A692-A226-700486067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419231B-E7B6-7BA5-264F-B506BEFD3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Patient 2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B135F8-D3B8-D68A-51C7-EB341C3AF1DA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C0C5FF-C1F7-4698-566D-18F2AF40D05E}"/>
              </a:ext>
            </a:extLst>
          </p:cNvPr>
          <p:cNvSpPr txBox="1"/>
          <p:nvPr/>
        </p:nvSpPr>
        <p:spPr>
          <a:xfrm>
            <a:off x="4793962" y="246156"/>
            <a:ext cx="7398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egoe UI Light"/>
                <a:cs typeface="Segoe UI Light"/>
              </a:rPr>
              <a:t>Spectral AI prediction: Will NOT heal within 3 weeks (blue highlighted area indicates non healing tissue) </a:t>
            </a:r>
          </a:p>
          <a:p>
            <a:endParaRPr lang="en-US" sz="1800" dirty="0">
              <a:latin typeface="Segoe UI Light"/>
              <a:cs typeface="Segoe UI Light"/>
            </a:endParaRPr>
          </a:p>
        </p:txBody>
      </p:sp>
      <p:pic>
        <p:nvPicPr>
          <p:cNvPr id="3" name="Picture 2" descr="A screenshot of a medical information&#10;&#10;AI-generated content may be incorrect.">
            <a:extLst>
              <a:ext uri="{FF2B5EF4-FFF2-40B4-BE49-F238E27FC236}">
                <a16:creationId xmlns:a16="http://schemas.microsoft.com/office/drawing/2014/main" id="{B017AEBD-DF2B-580C-EC35-52C32CA51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018" y="1418664"/>
            <a:ext cx="8791963" cy="519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54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BDA24-A578-7BA8-DB81-DEE0712B5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CB94035-34AF-84DD-9C33-FC0031CA6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Patient 2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405ED7-22F9-48BA-E10D-51524F33070A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DE5013-B598-17A0-9867-A0D82909EF0C}"/>
              </a:ext>
            </a:extLst>
          </p:cNvPr>
          <p:cNvSpPr txBox="1"/>
          <p:nvPr/>
        </p:nvSpPr>
        <p:spPr>
          <a:xfrm>
            <a:off x="5493209" y="472156"/>
            <a:ext cx="73980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egoe UI Light"/>
                <a:cs typeface="Segoe UI Light"/>
              </a:rPr>
              <a:t>Outcome at 21 days: was grafted, grafts taken</a:t>
            </a:r>
          </a:p>
        </p:txBody>
      </p:sp>
      <p:pic>
        <p:nvPicPr>
          <p:cNvPr id="2" name="Picture 1" descr="A close-up of a person's arm&#10;&#10;AI-generated content may be incorrect.">
            <a:extLst>
              <a:ext uri="{FF2B5EF4-FFF2-40B4-BE49-F238E27FC236}">
                <a16:creationId xmlns:a16="http://schemas.microsoft.com/office/drawing/2014/main" id="{55CB7E11-CEF2-8FEF-6E6B-42608A438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0" r="6791"/>
          <a:stretch>
            <a:fillRect/>
          </a:stretch>
        </p:blipFill>
        <p:spPr>
          <a:xfrm>
            <a:off x="2330824" y="1313671"/>
            <a:ext cx="7799294" cy="541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97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A4AA6-1B0A-CD4B-E401-3658720D4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D679B39-775C-B753-EC64-0234183C1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Patient 3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E10ADD-7A66-FB34-9319-EA936E225DBC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35046E-C74B-CF51-6665-63A3E01EE1A8}"/>
              </a:ext>
            </a:extLst>
          </p:cNvPr>
          <p:cNvSpPr txBox="1"/>
          <p:nvPr/>
        </p:nvSpPr>
        <p:spPr>
          <a:xfrm>
            <a:off x="5493209" y="472156"/>
            <a:ext cx="73980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egoe UI Light"/>
                <a:cs typeface="Segoe UI Light"/>
              </a:rPr>
              <a:t>73 M 6.7% TBSA flame burn to bilateral legs, face</a:t>
            </a:r>
          </a:p>
          <a:p>
            <a:endParaRPr lang="en-US" dirty="0">
              <a:latin typeface="Segoe UI Light"/>
              <a:cs typeface="Segoe UI Light"/>
            </a:endParaRPr>
          </a:p>
          <a:p>
            <a:endParaRPr lang="en-US" dirty="0">
              <a:latin typeface="Segoe UI Light"/>
              <a:cs typeface="Segoe UI Light"/>
            </a:endParaRPr>
          </a:p>
          <a:p>
            <a:r>
              <a:rPr lang="en-US" dirty="0">
                <a:latin typeface="Segoe UI Light"/>
                <a:cs typeface="Segoe UI Light"/>
              </a:rPr>
              <a:t>On presentation clinician Prediction: Will heal within 3 weeks</a:t>
            </a:r>
          </a:p>
          <a:p>
            <a:endParaRPr lang="en-US" dirty="0">
              <a:latin typeface="Segoe UI Light"/>
              <a:cs typeface="Segoe UI Light"/>
            </a:endParaRPr>
          </a:p>
          <a:p>
            <a:endParaRPr lang="en-US" dirty="0">
              <a:latin typeface="Segoe UI Light"/>
              <a:cs typeface="Segoe UI Light"/>
            </a:endParaRPr>
          </a:p>
        </p:txBody>
      </p:sp>
      <p:pic>
        <p:nvPicPr>
          <p:cNvPr id="4" name="Picture 3" descr="A person with bruised knees&#10;&#10;AI-generated content may be incorrect.">
            <a:extLst>
              <a:ext uri="{FF2B5EF4-FFF2-40B4-BE49-F238E27FC236}">
                <a16:creationId xmlns:a16="http://schemas.microsoft.com/office/drawing/2014/main" id="{9D123D64-6067-9F2B-96AA-60D3FBA51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65" y="2042232"/>
            <a:ext cx="6180488" cy="4035839"/>
          </a:xfrm>
          <a:prstGeom prst="rect">
            <a:avLst/>
          </a:prstGeom>
        </p:spPr>
      </p:pic>
      <p:pic>
        <p:nvPicPr>
          <p:cNvPr id="7" name="Picture 6" descr="A person with scars on their arms&#10;&#10;AI-generated content may be incorrect.">
            <a:extLst>
              <a:ext uri="{FF2B5EF4-FFF2-40B4-BE49-F238E27FC236}">
                <a16:creationId xmlns:a16="http://schemas.microsoft.com/office/drawing/2014/main" id="{F251A880-706B-9C19-1B8C-CCB142F063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288" b="8230"/>
          <a:stretch>
            <a:fillRect/>
          </a:stretch>
        </p:blipFill>
        <p:spPr>
          <a:xfrm>
            <a:off x="6341922" y="2059601"/>
            <a:ext cx="5716313" cy="403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36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217" y="1635042"/>
            <a:ext cx="10979566" cy="4770098"/>
          </a:xfrm>
        </p:spPr>
        <p:txBody>
          <a:bodyPr/>
          <a:lstStyle/>
          <a:p>
            <a:pPr fontAlgn="base"/>
            <a:r>
              <a:rPr lang="en-US" sz="2400" dirty="0" err="1">
                <a:latin typeface="Segoe UI Light"/>
                <a:cs typeface="Segoe UI Light"/>
              </a:rPr>
              <a:t>DeepView</a:t>
            </a:r>
            <a:r>
              <a:rPr lang="en-US" sz="2400" dirty="0">
                <a:latin typeface="Segoe UI Light"/>
                <a:cs typeface="Segoe UI Light"/>
              </a:rPr>
              <a:t>® Wound Imaging Device provided free of charge by </a:t>
            </a:r>
            <a:r>
              <a:rPr lang="en-US" sz="2400" dirty="0" err="1">
                <a:latin typeface="Segoe UI Light"/>
                <a:cs typeface="Segoe UI Light"/>
              </a:rPr>
              <a:t>SpectralAI</a:t>
            </a:r>
            <a:r>
              <a:rPr lang="en-US" sz="2400" dirty="0">
                <a:latin typeface="Segoe UI Light"/>
                <a:cs typeface="Segoe UI Light"/>
              </a:rPr>
              <a:t>®</a:t>
            </a:r>
            <a:r>
              <a:rPr lang="en-AU" sz="2400" b="1" dirty="0"/>
              <a:t> </a:t>
            </a:r>
            <a:endParaRPr lang="en-US" sz="2400" dirty="0">
              <a:latin typeface="Segoe UI Light"/>
              <a:cs typeface="Segoe UI Light"/>
            </a:endParaRPr>
          </a:p>
          <a:p>
            <a:pPr fontAlgn="base"/>
            <a:r>
              <a:rPr lang="en-US" sz="2400" dirty="0">
                <a:latin typeface="Segoe UI Light"/>
                <a:cs typeface="Segoe UI Light"/>
              </a:rPr>
              <a:t>No funding was provided and no involvement in research design </a:t>
            </a:r>
          </a:p>
          <a:p>
            <a:pPr fontAlgn="base"/>
            <a:r>
              <a:rPr lang="en-US" sz="2400" dirty="0">
                <a:latin typeface="Segoe UI Light"/>
                <a:cs typeface="Segoe UI Light"/>
              </a:rPr>
              <a:t>All patients consented to use of </a:t>
            </a:r>
            <a:r>
              <a:rPr lang="en-US" sz="2400" dirty="0" err="1">
                <a:latin typeface="Segoe UI Light"/>
                <a:cs typeface="Segoe UI Light"/>
              </a:rPr>
              <a:t>DeepView</a:t>
            </a:r>
            <a:r>
              <a:rPr lang="en-US" sz="2400" dirty="0">
                <a:latin typeface="Segoe UI Light"/>
                <a:cs typeface="Segoe UI Light"/>
              </a:rPr>
              <a:t>® Imaging device and photography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Disclosures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2" name="Picture 2" descr="New Royal Adelaide Hospital | The APP Group">
            <a:extLst>
              <a:ext uri="{FF2B5EF4-FFF2-40B4-BE49-F238E27FC236}">
                <a16:creationId xmlns:a16="http://schemas.microsoft.com/office/drawing/2014/main" id="{80326201-5A7E-4982-0C1C-2AE0D209C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10" b="21932"/>
          <a:stretch>
            <a:fillRect/>
          </a:stretch>
        </p:blipFill>
        <p:spPr bwMode="auto">
          <a:xfrm>
            <a:off x="0" y="3610798"/>
            <a:ext cx="12192000" cy="356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721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1E98B-818F-AFCA-0A00-F3F0829B7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756EC29-E8BE-59E3-959F-ABBC405D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Patient 3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C41C0E-0A83-6F53-F1EF-38AC42E2D759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1F4B3A-2A84-ABEA-43AF-AAC431A024EF}"/>
              </a:ext>
            </a:extLst>
          </p:cNvPr>
          <p:cNvSpPr txBox="1"/>
          <p:nvPr/>
        </p:nvSpPr>
        <p:spPr>
          <a:xfrm>
            <a:off x="4217897" y="531507"/>
            <a:ext cx="81040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egoe UI Light"/>
                <a:cs typeface="Segoe UI Light"/>
              </a:rPr>
              <a:t>Spectral AI Prediction:</a:t>
            </a:r>
          </a:p>
          <a:p>
            <a:endParaRPr lang="en-US" dirty="0">
              <a:latin typeface="Segoe UI Light"/>
              <a:cs typeface="Segoe UI Light"/>
            </a:endParaRPr>
          </a:p>
          <a:p>
            <a:r>
              <a:rPr lang="en-US" dirty="0">
                <a:latin typeface="Segoe UI Light"/>
                <a:cs typeface="Segoe UI Light"/>
              </a:rPr>
              <a:t>Left anterior thigh - Will heal within 3 weeks</a:t>
            </a:r>
          </a:p>
          <a:p>
            <a:r>
              <a:rPr lang="en-US" dirty="0">
                <a:latin typeface="Segoe UI Light"/>
                <a:cs typeface="Segoe UI Light"/>
              </a:rPr>
              <a:t>Anterior right lower leg + thigh, anterior left leg - Will NOT heal within 3 weeks</a:t>
            </a:r>
          </a:p>
          <a:p>
            <a:endParaRPr lang="en-US" dirty="0">
              <a:latin typeface="Segoe UI Light"/>
              <a:cs typeface="Segoe UI Light"/>
            </a:endParaRPr>
          </a:p>
          <a:p>
            <a:endParaRPr lang="en-US" dirty="0">
              <a:latin typeface="Segoe UI Light"/>
              <a:cs typeface="Segoe UI Light"/>
            </a:endParaRPr>
          </a:p>
        </p:txBody>
      </p:sp>
      <p:pic>
        <p:nvPicPr>
          <p:cNvPr id="3" name="Picture 2" descr="A close-up of a person's leg&#10;&#10;AI-generated content may be incorrect.">
            <a:extLst>
              <a:ext uri="{FF2B5EF4-FFF2-40B4-BE49-F238E27FC236}">
                <a16:creationId xmlns:a16="http://schemas.microsoft.com/office/drawing/2014/main" id="{A463518A-E394-5593-5CA8-9205F968EA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764" t="2504" b="50492"/>
          <a:stretch>
            <a:fillRect/>
          </a:stretch>
        </p:blipFill>
        <p:spPr>
          <a:xfrm>
            <a:off x="0" y="2396189"/>
            <a:ext cx="6629439" cy="3930304"/>
          </a:xfrm>
          <a:prstGeom prst="rect">
            <a:avLst/>
          </a:prstGeom>
        </p:spPr>
      </p:pic>
      <p:pic>
        <p:nvPicPr>
          <p:cNvPr id="5" name="Picture 4" descr="A close-up of a person's leg&#10;&#10;AI-generated content may be incorrect.">
            <a:extLst>
              <a:ext uri="{FF2B5EF4-FFF2-40B4-BE49-F238E27FC236}">
                <a16:creationId xmlns:a16="http://schemas.microsoft.com/office/drawing/2014/main" id="{72938421-838C-055D-B9B3-5C922D06DB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47" t="50492" r="33648" b="2504"/>
          <a:stretch>
            <a:fillRect/>
          </a:stretch>
        </p:blipFill>
        <p:spPr>
          <a:xfrm>
            <a:off x="6374483" y="2396189"/>
            <a:ext cx="6402641" cy="393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1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A583E-A03E-69FF-69D3-E028603CF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3C8472C-12A5-B540-2C2B-D47A879B0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Patient 3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940F7-43A3-7BBB-A6D3-8495503141CF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7A9911-D3F7-C1DA-8E39-28ACC469C170}"/>
              </a:ext>
            </a:extLst>
          </p:cNvPr>
          <p:cNvSpPr txBox="1"/>
          <p:nvPr/>
        </p:nvSpPr>
        <p:spPr>
          <a:xfrm>
            <a:off x="4217897" y="531507"/>
            <a:ext cx="8104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egoe UI Light"/>
                <a:cs typeface="Segoe UI Light"/>
              </a:rPr>
              <a:t>Outcome: all burns healed by 21 days</a:t>
            </a:r>
          </a:p>
          <a:p>
            <a:endParaRPr lang="en-US" dirty="0">
              <a:latin typeface="Segoe UI Light"/>
              <a:cs typeface="Segoe UI Light"/>
            </a:endParaRPr>
          </a:p>
        </p:txBody>
      </p:sp>
      <p:pic>
        <p:nvPicPr>
          <p:cNvPr id="4" name="Picture 3" descr="A close-up of a person's leg&#10;&#10;AI-generated content may be incorrect.">
            <a:extLst>
              <a:ext uri="{FF2B5EF4-FFF2-40B4-BE49-F238E27FC236}">
                <a16:creationId xmlns:a16="http://schemas.microsoft.com/office/drawing/2014/main" id="{08EBD4B0-0C22-4477-1EDB-256A26764F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2260" b="2975"/>
          <a:stretch>
            <a:fillRect/>
          </a:stretch>
        </p:blipFill>
        <p:spPr>
          <a:xfrm>
            <a:off x="1521104" y="1647450"/>
            <a:ext cx="3379697" cy="4457508"/>
          </a:xfrm>
          <a:prstGeom prst="rect">
            <a:avLst/>
          </a:prstGeom>
        </p:spPr>
      </p:pic>
      <p:pic>
        <p:nvPicPr>
          <p:cNvPr id="11" name="Picture 10" descr="A close-up of a person's arm&#10;&#10;AI-generated content may be incorrect.">
            <a:extLst>
              <a:ext uri="{FF2B5EF4-FFF2-40B4-BE49-F238E27FC236}">
                <a16:creationId xmlns:a16="http://schemas.microsoft.com/office/drawing/2014/main" id="{C11E6E4A-2E62-29C1-711C-563E5E9DD0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2624"/>
          <a:stretch>
            <a:fillRect/>
          </a:stretch>
        </p:blipFill>
        <p:spPr>
          <a:xfrm>
            <a:off x="5583704" y="1647450"/>
            <a:ext cx="6254191" cy="445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83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49E24-7A56-A207-3B82-EB69CC70B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CB27905-DBE9-9D92-807D-985587CE5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846729"/>
            <a:ext cx="10979566" cy="4200430"/>
          </a:xfrm>
        </p:spPr>
        <p:txBody>
          <a:bodyPr/>
          <a:lstStyle/>
          <a:p>
            <a:r>
              <a:rPr lang="en-US" sz="2400" dirty="0">
                <a:latin typeface="Segoe UI Light"/>
                <a:cs typeface="Segoe UI Light"/>
              </a:rPr>
              <a:t>When determined to be not healing by clinician patients are grafted, therefore burn does not run until 21 days </a:t>
            </a:r>
          </a:p>
          <a:p>
            <a:r>
              <a:rPr lang="en-US" sz="2400" dirty="0">
                <a:latin typeface="Segoe UI Light"/>
                <a:cs typeface="Segoe UI Light"/>
              </a:rPr>
              <a:t>Small, single-centre study</a:t>
            </a:r>
          </a:p>
          <a:p>
            <a:r>
              <a:rPr lang="en-US" sz="2400" dirty="0">
                <a:latin typeface="Segoe UI Light"/>
                <a:cs typeface="Segoe UI Light"/>
              </a:rPr>
              <a:t>Does not account for comorbidities or clinical feel (capillary refill, sensation).</a:t>
            </a:r>
          </a:p>
          <a:p>
            <a:r>
              <a:rPr lang="en-US" sz="2400" dirty="0">
                <a:latin typeface="Segoe UI Light"/>
                <a:cs typeface="Segoe UI Light"/>
              </a:rPr>
              <a:t>Some imaging artefacts (reflection, moisture).</a:t>
            </a:r>
            <a:endParaRPr lang="en-US" sz="200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42943B7-AF6C-5B75-9105-E530080F3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07" y="515375"/>
            <a:ext cx="11174186" cy="59093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Limitations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931E6C-9D06-DF21-29C7-AD3068D880A4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267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8E465-6E44-B122-DB68-3F5AC4001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7332CF-FD39-A9AA-1847-E998FAB99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277061"/>
            <a:ext cx="6815098" cy="4770098"/>
          </a:xfrm>
        </p:spPr>
        <p:txBody>
          <a:bodyPr/>
          <a:lstStyle/>
          <a:p>
            <a:r>
              <a:rPr lang="en-US" sz="2400" dirty="0">
                <a:latin typeface="Segoe UI Light"/>
                <a:cs typeface="Segoe UI Light"/>
              </a:rPr>
              <a:t>Expand to larger, </a:t>
            </a:r>
            <a:r>
              <a:rPr lang="en-US" sz="2400" dirty="0" err="1">
                <a:latin typeface="Segoe UI Light"/>
                <a:cs typeface="Segoe UI Light"/>
              </a:rPr>
              <a:t>multicentre</a:t>
            </a:r>
            <a:r>
              <a:rPr lang="en-US" sz="2400" dirty="0">
                <a:latin typeface="Segoe UI Light"/>
                <a:cs typeface="Segoe UI Light"/>
              </a:rPr>
              <a:t> studies.</a:t>
            </a:r>
          </a:p>
          <a:p>
            <a:endParaRPr lang="en-US" sz="2400" dirty="0">
              <a:latin typeface="Segoe UI Light"/>
              <a:cs typeface="Segoe UI Light"/>
            </a:endParaRPr>
          </a:p>
          <a:p>
            <a:r>
              <a:rPr lang="en-US" sz="2400" dirty="0">
                <a:latin typeface="Segoe UI Light"/>
                <a:cs typeface="Segoe UI Light"/>
              </a:rPr>
              <a:t>Validation across different burn types, body parts and patient demographics.</a:t>
            </a:r>
          </a:p>
          <a:p>
            <a:endParaRPr lang="en-US" sz="2400" dirty="0">
              <a:latin typeface="Segoe UI Light"/>
              <a:cs typeface="Segoe UI Light"/>
            </a:endParaRPr>
          </a:p>
          <a:p>
            <a:r>
              <a:rPr lang="en-US" sz="2400" dirty="0">
                <a:latin typeface="Segoe UI Light"/>
                <a:cs typeface="Segoe UI Light"/>
              </a:rPr>
              <a:t>Explore integration into ED triage pathways and AI-assisted decision-making tool</a:t>
            </a:r>
            <a:endParaRPr lang="en-US" sz="200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586D400-BBB1-29C5-A79D-0B80BB2A9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07" y="515375"/>
            <a:ext cx="11174186" cy="59093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Future directions 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7EBF1B-B7C4-06D7-3D15-0E360AFF28B0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15362" name="Picture 2" descr="Wound Care Solutions for Predictive Healing | Spectral AI">
            <a:extLst>
              <a:ext uri="{FF2B5EF4-FFF2-40B4-BE49-F238E27FC236}">
                <a16:creationId xmlns:a16="http://schemas.microsoft.com/office/drawing/2014/main" id="{5ECA24C9-48CD-E4F6-E8A3-10F768175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4" r="11698"/>
          <a:stretch>
            <a:fillRect/>
          </a:stretch>
        </p:blipFill>
        <p:spPr bwMode="auto">
          <a:xfrm>
            <a:off x="7404846" y="810840"/>
            <a:ext cx="4591851" cy="483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953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B7EF4-3D3B-9B42-D5C1-0A6F7536D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5E8766E-20E6-6CD5-C836-B881A969A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277061"/>
            <a:ext cx="10979566" cy="4770098"/>
          </a:xfrm>
        </p:spPr>
        <p:txBody>
          <a:bodyPr/>
          <a:lstStyle/>
          <a:p>
            <a:r>
              <a:rPr lang="en-US" sz="2400" dirty="0">
                <a:latin typeface="Segoe UI Light"/>
                <a:cs typeface="Segoe UI Light"/>
              </a:rPr>
              <a:t>Will AI take over from clinician prediction?</a:t>
            </a:r>
          </a:p>
          <a:p>
            <a:endParaRPr lang="en-US" sz="200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8BA068E-AA16-7355-9D1E-3E7DE683D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07" y="515375"/>
            <a:ext cx="11174186" cy="59093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Future directions 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3684E-3335-5D00-4558-33ED78B55376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2050" name="Picture 2" descr="SA Adult Burns Service turns 50 | The Advertiser">
            <a:extLst>
              <a:ext uri="{FF2B5EF4-FFF2-40B4-BE49-F238E27FC236}">
                <a16:creationId xmlns:a16="http://schemas.microsoft.com/office/drawing/2014/main" id="{95FA6FF2-135E-0905-3087-B93D1E326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48" y="2148637"/>
            <a:ext cx="5381236" cy="30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A Adult Burns Service turns 50 | The Advertiser">
            <a:extLst>
              <a:ext uri="{FF2B5EF4-FFF2-40B4-BE49-F238E27FC236}">
                <a16:creationId xmlns:a16="http://schemas.microsoft.com/office/drawing/2014/main" id="{4F9D49EF-EA73-18EE-3DC7-0850486B3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918" y="2107997"/>
            <a:ext cx="5381236" cy="30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ound Imaging and Assessment | Predictive Analytics | Spectral AI">
            <a:extLst>
              <a:ext uri="{FF2B5EF4-FFF2-40B4-BE49-F238E27FC236}">
                <a16:creationId xmlns:a16="http://schemas.microsoft.com/office/drawing/2014/main" id="{85DE4285-8D1D-E128-35E7-ADD2D1D48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0" b="89870" l="9955" r="89819">
                        <a14:foregroundMark x1="36199" y1="6807" x2="55882" y2="24068"/>
                        <a14:foregroundMark x1="36878" y1="7618" x2="36878" y2="15964"/>
                        <a14:foregroundMark x1="36878" y1="15964" x2="40045" y2="22609"/>
                        <a14:foregroundMark x1="40045" y1="22609" x2="41290" y2="23825"/>
                        <a14:foregroundMark x1="49321" y1="7618" x2="67534" y2="8104"/>
                        <a14:foregroundMark x1="67534" y1="4700" x2="67195" y2="8914"/>
                        <a14:foregroundMark x1="36538" y1="14911" x2="36199" y2="22609"/>
                        <a14:foregroundMark x1="36199" y1="22609" x2="39027" y2="23825"/>
                        <a14:foregroundMark x1="35167" y1="7020" x2="35407" y2="10697"/>
                        <a14:foregroundMark x1="35068" y1="5511" x2="35142" y2="6634"/>
                        <a14:foregroundMark x1="67873" y1="8104" x2="67873" y2="20908"/>
                        <a14:foregroundMark x1="67873" y1="7618" x2="67873" y2="15154"/>
                        <a14:foregroundMark x1="50339" y1="28768" x2="50339" y2="44165"/>
                        <a14:backgroundMark x1="46719" y1="29579" x2="26244" y2="30551"/>
                        <a14:backgroundMark x1="47851" y1="27715" x2="37557" y2="32172"/>
                        <a14:backgroundMark x1="33937" y1="7293" x2="31448" y2="7050"/>
                        <a14:backgroundMark x1="33258" y1="6807" x2="32919" y2="10454"/>
                        <a14:backgroundMark x1="33258" y1="6564" x2="32919" y2="11264"/>
                        <a14:backgroundMark x1="70136" y1="21718" x2="70136" y2="25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694"/>
          <a:stretch>
            <a:fillRect/>
          </a:stretch>
        </p:blipFill>
        <p:spPr bwMode="auto">
          <a:xfrm>
            <a:off x="7878593" y="2424514"/>
            <a:ext cx="2511885" cy="271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orld first' as Newcastle uses AI to predict how burns will heal -  Newcastle Hospitals NHS Foundation Trust">
            <a:extLst>
              <a:ext uri="{FF2B5EF4-FFF2-40B4-BE49-F238E27FC236}">
                <a16:creationId xmlns:a16="http://schemas.microsoft.com/office/drawing/2014/main" id="{00B1BD73-921D-9023-BD3C-604E979BD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78" b="99653" l="16602" r="55176">
                        <a14:foregroundMark x1="20410" y1="2951" x2="42773" y2="17882"/>
                        <a14:foregroundMark x1="42773" y1="17882" x2="45996" y2="22569"/>
                        <a14:foregroundMark x1="45996" y1="22569" x2="47168" y2="25868"/>
                        <a14:foregroundMark x1="21875" y1="12326" x2="22363" y2="31424"/>
                        <a14:foregroundMark x1="22363" y1="31424" x2="23633" y2="37847"/>
                        <a14:foregroundMark x1="32031" y1="47049" x2="32031" y2="85417"/>
                        <a14:foregroundMark x1="20020" y1="65625" x2="24512" y2="91146"/>
                        <a14:foregroundMark x1="24512" y1="91146" x2="25000" y2="99306"/>
                        <a14:foregroundMark x1="25000" y1="99306" x2="25000" y2="99306"/>
                        <a14:foregroundMark x1="43262" y1="73438" x2="51953" y2="95139"/>
                        <a14:foregroundMark x1="31348" y1="69618" x2="40918" y2="99826"/>
                        <a14:foregroundMark x1="16602" y1="64757" x2="19238" y2="65104"/>
                        <a14:foregroundMark x1="54004" y1="87847" x2="54102" y2="93924"/>
                        <a14:foregroundMark x1="33105" y1="63021" x2="38672" y2="96701"/>
                        <a14:foregroundMark x1="49512" y1="96701" x2="33984" y2="97049"/>
                        <a14:foregroundMark x1="55176" y1="94444" x2="55176" y2="98264"/>
                        <a14:foregroundMark x1="44824" y1="40451" x2="48633" y2="39410"/>
                        <a14:foregroundMark x1="48535" y1="19097" x2="48535" y2="30903"/>
                        <a14:foregroundMark x1="46777" y1="3472" x2="46875" y2="12500"/>
                        <a14:foregroundMark x1="49414" y1="33681" x2="49414" y2="41319"/>
                        <a14:foregroundMark x1="21289" y1="41493" x2="21777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88" r="41666"/>
          <a:stretch>
            <a:fillRect/>
          </a:stretch>
        </p:blipFill>
        <p:spPr bwMode="auto">
          <a:xfrm>
            <a:off x="7282976" y="3191435"/>
            <a:ext cx="1507788" cy="198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pectralAI">
            <a:extLst>
              <a:ext uri="{FF2B5EF4-FFF2-40B4-BE49-F238E27FC236}">
                <a16:creationId xmlns:a16="http://schemas.microsoft.com/office/drawing/2014/main" id="{7BFBF773-94BA-D5FB-FA6B-4833F5F99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188" b="99239" l="2228" r="20191">
                        <a14:foregroundMark x1="6330" y1="56028" x2="14250" y2="64213"/>
                        <a14:foregroundMark x1="14250" y1="64213" x2="15453" y2="66307"/>
                        <a14:foregroundMark x1="15311" y1="60470" x2="15276" y2="68972"/>
                        <a14:foregroundMark x1="15276" y1="68972" x2="11917" y2="73541"/>
                        <a14:foregroundMark x1="11917" y1="73541" x2="11315" y2="72906"/>
                        <a14:foregroundMark x1="13826" y1="57868" x2="7214" y2="67069"/>
                        <a14:foregroundMark x1="7072" y1="60470" x2="8522" y2="70812"/>
                        <a14:foregroundMark x1="9264" y1="66307" x2="9406" y2="69734"/>
                        <a14:foregroundMark x1="12518" y1="94797" x2="10573" y2="97462"/>
                        <a14:foregroundMark x1="17362" y1="98985" x2="9689" y2="99302"/>
                        <a14:foregroundMark x1="8663" y1="54188" x2="13225" y2="54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7500"/>
          <a:stretch>
            <a:fillRect/>
          </a:stretch>
        </p:blipFill>
        <p:spPr bwMode="auto">
          <a:xfrm flipH="1">
            <a:off x="9754685" y="2437626"/>
            <a:ext cx="2126469" cy="271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Wound Care Solutions for Predictive Healing | Spectral AI">
            <a:extLst>
              <a:ext uri="{FF2B5EF4-FFF2-40B4-BE49-F238E27FC236}">
                <a16:creationId xmlns:a16="http://schemas.microsoft.com/office/drawing/2014/main" id="{4F58B1E9-A423-39FC-FF2A-41FF7F210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2" t="13857" r="47290" b="47974"/>
          <a:stretch>
            <a:fillRect/>
          </a:stretch>
        </p:blipFill>
        <p:spPr bwMode="auto">
          <a:xfrm>
            <a:off x="10210188" y="2704036"/>
            <a:ext cx="1057429" cy="74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932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D5626-3316-64AD-7BB7-56AD3295E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982CA7C-6314-A26B-59A1-6C0E076D4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09599" y="3867584"/>
            <a:ext cx="4984376" cy="2646359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Can augment</a:t>
            </a:r>
          </a:p>
          <a:p>
            <a:pPr marL="457200" lvl="1" indent="0" algn="ctr">
              <a:buNone/>
            </a:pPr>
            <a:r>
              <a:rPr lang="en-US" sz="2200" dirty="0">
                <a:latin typeface="Segoe UI Light"/>
                <a:cs typeface="Segoe UI Light"/>
              </a:rPr>
              <a:t>Clinicians integrate tactile cues and patient comorbidities.</a:t>
            </a:r>
          </a:p>
          <a:p>
            <a:pPr marL="457200" lvl="1" indent="0" algn="ctr">
              <a:buNone/>
            </a:pPr>
            <a:r>
              <a:rPr lang="en-US" sz="2200" dirty="0">
                <a:latin typeface="Segoe UI Light"/>
                <a:cs typeface="Segoe UI Light"/>
              </a:rPr>
              <a:t>AI: rapid, objective, reproducible imaging-based predictions.</a:t>
            </a:r>
          </a:p>
          <a:p>
            <a:endParaRPr lang="en-US" sz="200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BC11531-8118-3024-C8D0-268A150D6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07" y="515375"/>
            <a:ext cx="11174186" cy="59093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No but…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6CE2FE-7A39-F0C3-2CAD-DFDF9383160E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488328-D815-ABE5-B9C8-529FEC2B14A0}"/>
              </a:ext>
            </a:extLst>
          </p:cNvPr>
          <p:cNvSpPr txBox="1"/>
          <p:nvPr/>
        </p:nvSpPr>
        <p:spPr>
          <a:xfrm>
            <a:off x="3048000" y="15484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34F8DD-6307-E15C-8A86-E73E3E086992}"/>
              </a:ext>
            </a:extLst>
          </p:cNvPr>
          <p:cNvSpPr txBox="1"/>
          <p:nvPr/>
        </p:nvSpPr>
        <p:spPr>
          <a:xfrm>
            <a:off x="3135670" y="147834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0B57E43-E3C3-377C-1FB0-77DBF9460C0D}"/>
              </a:ext>
            </a:extLst>
          </p:cNvPr>
          <p:cNvSpPr/>
          <p:nvPr/>
        </p:nvSpPr>
        <p:spPr>
          <a:xfrm>
            <a:off x="9293381" y="1085631"/>
            <a:ext cx="2581835" cy="25639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 descr="A blue handshake icon&#10;&#10;AI-generated content may be incorrect.">
            <a:extLst>
              <a:ext uri="{FF2B5EF4-FFF2-40B4-BE49-F238E27FC236}">
                <a16:creationId xmlns:a16="http://schemas.microsoft.com/office/drawing/2014/main" id="{C0AB9A45-0842-3CAC-33E8-33FB0E5A460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88547" y="1359914"/>
            <a:ext cx="2586669" cy="2015339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5061C52-CE8D-CD25-4B57-A4D9D6A40184}"/>
              </a:ext>
            </a:extLst>
          </p:cNvPr>
          <p:cNvSpPr/>
          <p:nvPr/>
        </p:nvSpPr>
        <p:spPr>
          <a:xfrm>
            <a:off x="5063660" y="1213357"/>
            <a:ext cx="2581835" cy="25639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AA476BA-4639-080F-3D2B-607E47C25CDE}"/>
              </a:ext>
            </a:extLst>
          </p:cNvPr>
          <p:cNvSpPr/>
          <p:nvPr/>
        </p:nvSpPr>
        <p:spPr>
          <a:xfrm>
            <a:off x="895650" y="1218828"/>
            <a:ext cx="2581835" cy="25639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Picture 18" descr="A blue icons of a person and a light bulb&#10;&#10;AI-generated content may be incorrect.">
            <a:extLst>
              <a:ext uri="{FF2B5EF4-FFF2-40B4-BE49-F238E27FC236}">
                <a16:creationId xmlns:a16="http://schemas.microsoft.com/office/drawing/2014/main" id="{6046BA19-9131-AC4F-790F-D20C385397B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988"/>
          <a:stretch>
            <a:fillRect/>
          </a:stretch>
        </p:blipFill>
        <p:spPr>
          <a:xfrm>
            <a:off x="5380795" y="1477295"/>
            <a:ext cx="1807508" cy="2019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C606EF-99B8-8952-3FF2-E404FBA414A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0142"/>
          <a:stretch>
            <a:fillRect/>
          </a:stretch>
        </p:blipFill>
        <p:spPr>
          <a:xfrm>
            <a:off x="1305224" y="1551117"/>
            <a:ext cx="1762685" cy="2019300"/>
          </a:xfrm>
          <a:prstGeom prst="rect">
            <a:avLst/>
          </a:prstGeom>
        </p:spPr>
      </p:pic>
      <p:sp>
        <p:nvSpPr>
          <p:cNvPr id="23" name="Content Placeholder 12">
            <a:extLst>
              <a:ext uri="{FF2B5EF4-FFF2-40B4-BE49-F238E27FC236}">
                <a16:creationId xmlns:a16="http://schemas.microsoft.com/office/drawing/2014/main" id="{9C8B0CCF-BCA9-B43F-9E92-8D6186F3CE42}"/>
              </a:ext>
            </a:extLst>
          </p:cNvPr>
          <p:cNvSpPr txBox="1">
            <a:spLocks/>
          </p:cNvSpPr>
          <p:nvPr/>
        </p:nvSpPr>
        <p:spPr>
          <a:xfrm>
            <a:off x="4374777" y="3952420"/>
            <a:ext cx="4110959" cy="5476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Synergy, not substitution</a:t>
            </a:r>
          </a:p>
          <a:p>
            <a:pPr marL="0" indent="0" algn="ctr">
              <a:buNone/>
            </a:pPr>
            <a:r>
              <a:rPr lang="en-US" sz="2200" dirty="0">
                <a:latin typeface="Segoe UI Light"/>
                <a:cs typeface="Segoe UI Light"/>
              </a:rPr>
              <a:t>Help reduce variability in initial/remote settings.</a:t>
            </a:r>
          </a:p>
          <a:p>
            <a:pPr marL="0" indent="0" algn="ctr">
              <a:buNone/>
            </a:pPr>
            <a:r>
              <a:rPr lang="en-US" sz="2200" dirty="0">
                <a:latin typeface="Segoe UI Light"/>
                <a:cs typeface="Segoe UI Light"/>
              </a:rPr>
              <a:t>Clinician experience essential in complex/ borderline cases</a:t>
            </a:r>
          </a:p>
          <a:p>
            <a:endParaRPr lang="en-US" sz="2000" dirty="0"/>
          </a:p>
        </p:txBody>
      </p:sp>
      <p:sp>
        <p:nvSpPr>
          <p:cNvPr id="24" name="Content Placeholder 12">
            <a:extLst>
              <a:ext uri="{FF2B5EF4-FFF2-40B4-BE49-F238E27FC236}">
                <a16:creationId xmlns:a16="http://schemas.microsoft.com/office/drawing/2014/main" id="{0BE55121-A464-9AD7-DDEF-1834F85121EA}"/>
              </a:ext>
            </a:extLst>
          </p:cNvPr>
          <p:cNvSpPr txBox="1">
            <a:spLocks/>
          </p:cNvSpPr>
          <p:nvPr/>
        </p:nvSpPr>
        <p:spPr>
          <a:xfrm>
            <a:off x="8052285" y="3460089"/>
            <a:ext cx="4277760" cy="4770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Segoe UI Light"/>
                <a:cs typeface="Segoe UI Light"/>
              </a:rPr>
              <a:t>.</a:t>
            </a:r>
            <a:endParaRPr lang="en-US" sz="2400" dirty="0">
              <a:latin typeface="Segoe UI Light"/>
              <a:cs typeface="Segoe UI Light"/>
            </a:endParaRPr>
          </a:p>
          <a:p>
            <a:pPr marL="0" indent="0" algn="ctr">
              <a:buNone/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Future possibilities </a:t>
            </a:r>
          </a:p>
          <a:p>
            <a:pPr marL="457200" lvl="1" indent="0" algn="ctr">
              <a:buNone/>
            </a:pPr>
            <a:r>
              <a:rPr lang="en-US" sz="2200" dirty="0">
                <a:latin typeface="Segoe UI Light"/>
                <a:cs typeface="Segoe UI Light"/>
              </a:rPr>
              <a:t>Combined approach → earlier, more accurate decisions</a:t>
            </a:r>
          </a:p>
          <a:p>
            <a:pPr marL="457200" lvl="1" indent="0" algn="ctr">
              <a:buNone/>
            </a:pPr>
            <a:r>
              <a:rPr lang="en-US" sz="2200" dirty="0">
                <a:latin typeface="Segoe UI Light"/>
                <a:cs typeface="Segoe UI Light"/>
              </a:rPr>
              <a:t>Potential: improve outcomes? reduce delays?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3041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1EE46-D079-0990-A94F-1ACCB07E6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DA46027-03EE-133C-54EE-9A51D28B8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6163"/>
            <a:ext cx="10979566" cy="4770098"/>
          </a:xfrm>
        </p:spPr>
        <p:txBody>
          <a:bodyPr/>
          <a:lstStyle/>
          <a:p>
            <a:r>
              <a:rPr lang="en-US" sz="2400" dirty="0" err="1">
                <a:latin typeface="Segoe UI Light"/>
                <a:cs typeface="Segoe UI Light"/>
              </a:rPr>
              <a:t>SpectralAI</a:t>
            </a:r>
            <a:r>
              <a:rPr lang="en-US" sz="2400" dirty="0">
                <a:latin typeface="Segoe UI Light"/>
                <a:cs typeface="Segoe UI Light"/>
              </a:rPr>
              <a:t> provides rapid, non-invasive healing predictions.</a:t>
            </a:r>
          </a:p>
          <a:p>
            <a:r>
              <a:rPr lang="en-US" sz="2400" dirty="0">
                <a:latin typeface="Segoe UI Light"/>
                <a:cs typeface="Segoe UI Light"/>
              </a:rPr>
              <a:t>Performance not yet comparable to experienced burns specialists, but can also be user dependent </a:t>
            </a:r>
          </a:p>
          <a:p>
            <a:r>
              <a:rPr lang="en-US" sz="2400" dirty="0">
                <a:latin typeface="Segoe UI Light"/>
                <a:cs typeface="Segoe UI Light"/>
              </a:rPr>
              <a:t>Potential role as a decision-support tool in the future:</a:t>
            </a:r>
          </a:p>
          <a:p>
            <a:pPr lvl="1"/>
            <a:r>
              <a:rPr lang="en-US" sz="2200" dirty="0">
                <a:latin typeface="Segoe UI Light"/>
                <a:cs typeface="Segoe UI Light"/>
              </a:rPr>
              <a:t>Primary care / ED referrals</a:t>
            </a:r>
          </a:p>
          <a:p>
            <a:pPr lvl="1"/>
            <a:r>
              <a:rPr lang="en-US" sz="2200" dirty="0">
                <a:latin typeface="Segoe UI Light"/>
                <a:cs typeface="Segoe UI Light"/>
              </a:rPr>
              <a:t>Burn unit decision making</a:t>
            </a:r>
          </a:p>
          <a:p>
            <a:pPr marL="457200" lvl="1" indent="0">
              <a:buNone/>
            </a:pPr>
            <a:endParaRPr lang="en-US" sz="2200" dirty="0">
              <a:latin typeface="Segoe UI Light"/>
              <a:cs typeface="Segoe UI Light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F27229C-215E-EE2E-44A8-EDEFECB0F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Conclusion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5B3CE7-7F01-8D49-B66B-EAA168439256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453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DCF72-2BC8-EE03-52B7-964CC95AC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603C723-7ECA-D30E-3E28-09FDB1952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10723709" cy="477009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egoe UI Light"/>
                <a:cs typeface="Segoe UI Light"/>
              </a:rPr>
              <a:t>Assessment of burn depth is difficult and subjective.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Segoe UI Light"/>
                <a:cs typeface="Segoe UI Light"/>
              </a:rPr>
              <a:t>Accurate early prediction of healing is critical </a:t>
            </a:r>
            <a:br>
              <a:rPr lang="en-US" sz="2400" dirty="0">
                <a:latin typeface="Segoe UI Light"/>
                <a:cs typeface="Segoe UI Light"/>
              </a:rPr>
            </a:br>
            <a:r>
              <a:rPr lang="en-US" sz="2400" dirty="0">
                <a:latin typeface="Segoe UI Light"/>
                <a:cs typeface="Segoe UI Light"/>
              </a:rPr>
              <a:t>→ guides decision for surgery vs non operative management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Segoe UI Light"/>
                <a:cs typeface="Segoe UI Light"/>
              </a:rPr>
              <a:t>Patient workup: history, clinic exam and investigations</a:t>
            </a:r>
            <a:br>
              <a:rPr lang="en-US" sz="2400" dirty="0">
                <a:latin typeface="Segoe UI Light"/>
                <a:cs typeface="Segoe UI Light"/>
              </a:rPr>
            </a:br>
            <a:r>
              <a:rPr lang="en-US" sz="2400" dirty="0">
                <a:latin typeface="Segoe UI Light"/>
                <a:cs typeface="Segoe UI Light"/>
              </a:rPr>
              <a:t>guide management plans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Segoe UI Light"/>
                <a:cs typeface="Segoe UI Light"/>
              </a:rPr>
              <a:t>Burn depth assessment often based on history, examination (or photos) – lacking effective investigations </a:t>
            </a:r>
          </a:p>
          <a:p>
            <a:endParaRPr lang="en-US" sz="2400" dirty="0">
              <a:latin typeface="Segoe UI Light"/>
              <a:cs typeface="Segoe UI Light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A2DF376-5BA9-797F-E345-961722AAA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Background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596F07-BA42-3F61-0F5C-87CBB2EFB28B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A335219-8866-8578-C2E0-1A8E4E6D1617}"/>
              </a:ext>
            </a:extLst>
          </p:cNvPr>
          <p:cNvSpPr/>
          <p:nvPr/>
        </p:nvSpPr>
        <p:spPr>
          <a:xfrm>
            <a:off x="8026083" y="184052"/>
            <a:ext cx="2617695" cy="2557976"/>
          </a:xfrm>
          <a:prstGeom prst="ellipse">
            <a:avLst/>
          </a:prstGeom>
          <a:solidFill>
            <a:srgbClr val="92D050">
              <a:alpha val="37687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3D303B3-9A3A-A3D7-B3CD-0EEC8BAEF250}"/>
              </a:ext>
            </a:extLst>
          </p:cNvPr>
          <p:cNvSpPr/>
          <p:nvPr/>
        </p:nvSpPr>
        <p:spPr>
          <a:xfrm>
            <a:off x="8644217" y="1566781"/>
            <a:ext cx="2617695" cy="2557976"/>
          </a:xfrm>
          <a:prstGeom prst="ellipse">
            <a:avLst/>
          </a:prstGeom>
          <a:solidFill>
            <a:schemeClr val="accent6">
              <a:lumMod val="40000"/>
              <a:lumOff val="60000"/>
              <a:alpha val="37687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CFC8884-BAA3-13DE-A110-EB142406114D}"/>
              </a:ext>
            </a:extLst>
          </p:cNvPr>
          <p:cNvSpPr/>
          <p:nvPr/>
        </p:nvSpPr>
        <p:spPr>
          <a:xfrm>
            <a:off x="9309496" y="269548"/>
            <a:ext cx="2617695" cy="2557976"/>
          </a:xfrm>
          <a:prstGeom prst="ellipse">
            <a:avLst/>
          </a:prstGeom>
          <a:solidFill>
            <a:srgbClr val="E589AC">
              <a:alpha val="37647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F2B737-FC15-4DE4-8C75-DFD5BD25AC67}"/>
              </a:ext>
            </a:extLst>
          </p:cNvPr>
          <p:cNvSpPr txBox="1"/>
          <p:nvPr/>
        </p:nvSpPr>
        <p:spPr>
          <a:xfrm>
            <a:off x="8373546" y="1158783"/>
            <a:ext cx="1095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History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B0ECDC-322D-51CC-CA85-635ACF1F89AA}"/>
              </a:ext>
            </a:extLst>
          </p:cNvPr>
          <p:cNvSpPr txBox="1"/>
          <p:nvPr/>
        </p:nvSpPr>
        <p:spPr>
          <a:xfrm>
            <a:off x="10840651" y="1278374"/>
            <a:ext cx="1095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Clinical exam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F15421-AAA0-C8AA-3312-A2B4F5F9C367}"/>
              </a:ext>
            </a:extLst>
          </p:cNvPr>
          <p:cNvSpPr txBox="1"/>
          <p:nvPr/>
        </p:nvSpPr>
        <p:spPr>
          <a:xfrm>
            <a:off x="9183379" y="3046285"/>
            <a:ext cx="17894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Investigations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9549F6-E9B8-A7CE-0E49-E2C85D00DC82}"/>
              </a:ext>
            </a:extLst>
          </p:cNvPr>
          <p:cNvSpPr txBox="1"/>
          <p:nvPr/>
        </p:nvSpPr>
        <p:spPr>
          <a:xfrm>
            <a:off x="9237942" y="1687035"/>
            <a:ext cx="1978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Diagnosis and Management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582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68946-6400-2337-44CF-3F5C49E4B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E5D63B8-FDC8-1BB9-30FF-9E99AFF19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195" y="2022032"/>
            <a:ext cx="6134100" cy="477009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Segoe UI Light"/>
                <a:cs typeface="Segoe UI Light"/>
              </a:rPr>
              <a:t>Current challenge in burn assessment: </a:t>
            </a:r>
          </a:p>
          <a:p>
            <a:pPr lvl="1"/>
            <a:r>
              <a:rPr lang="en-US" sz="2200" dirty="0">
                <a:latin typeface="Segoe UI Light"/>
                <a:cs typeface="Segoe UI Light"/>
              </a:rPr>
              <a:t>Reliance on clinician judgement</a:t>
            </a:r>
          </a:p>
          <a:p>
            <a:pPr lvl="1"/>
            <a:r>
              <a:rPr lang="en-US" sz="2200" dirty="0">
                <a:latin typeface="Segoe UI Light"/>
                <a:cs typeface="Segoe UI Light"/>
              </a:rPr>
              <a:t>Subjective, variable accuracy</a:t>
            </a:r>
          </a:p>
          <a:p>
            <a:pPr lvl="1"/>
            <a:r>
              <a:rPr lang="en-US" sz="2200" dirty="0">
                <a:latin typeface="Segoe UI Light"/>
                <a:cs typeface="Segoe UI Light"/>
              </a:rPr>
              <a:t>May delay definitive treatment while waiting for areas to declare</a:t>
            </a:r>
          </a:p>
          <a:p>
            <a:pPr lvl="1"/>
            <a:r>
              <a:rPr lang="en-US" sz="2200" dirty="0">
                <a:latin typeface="Segoe UI Light"/>
                <a:cs typeface="Segoe UI Light"/>
              </a:rPr>
              <a:t>Over/ under calling</a:t>
            </a:r>
          </a:p>
          <a:p>
            <a:pPr lvl="1"/>
            <a:r>
              <a:rPr lang="en-US" sz="2200" dirty="0">
                <a:latin typeface="Segoe UI Light"/>
                <a:cs typeface="Segoe UI Light"/>
              </a:rPr>
              <a:t>Initial assessment often not by burn specialist  </a:t>
            </a:r>
            <a:endParaRPr lang="en-US" sz="220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B407A54-FC89-7031-C325-C08829351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Background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7AD4D-F8B8-D8CE-F2AE-CE7A9340A113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4098" name="Picture 2" descr="Initial management of a major burn: II—assessment and resuscitation | The  BMJ">
            <a:extLst>
              <a:ext uri="{FF2B5EF4-FFF2-40B4-BE49-F238E27FC236}">
                <a16:creationId xmlns:a16="http://schemas.microsoft.com/office/drawing/2014/main" id="{94D8FAFD-54C2-DF46-964F-3805D90E9D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D3FFFF"/>
              </a:clrFrom>
              <a:clrTo>
                <a:srgbClr val="D3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4489" r="7228" b="3101"/>
          <a:stretch>
            <a:fillRect/>
          </a:stretch>
        </p:blipFill>
        <p:spPr bwMode="auto">
          <a:xfrm>
            <a:off x="5862918" y="1690687"/>
            <a:ext cx="6329082" cy="368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963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AEABA-953E-EEA2-151D-BB8FA85EC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92F37E6-BAA4-A27A-03C9-1B97DB9D1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962" y="1911928"/>
            <a:ext cx="8841120" cy="4770098"/>
          </a:xfrm>
        </p:spPr>
        <p:txBody>
          <a:bodyPr/>
          <a:lstStyle/>
          <a:p>
            <a:r>
              <a:rPr lang="en-US" sz="2400" dirty="0" err="1">
                <a:latin typeface="Segoe UI Light"/>
                <a:cs typeface="Segoe UI Light"/>
              </a:rPr>
              <a:t>DeepView</a:t>
            </a:r>
            <a:r>
              <a:rPr lang="en-US" sz="2400" dirty="0">
                <a:latin typeface="Segoe UI Light"/>
                <a:cs typeface="Segoe UI Light"/>
              </a:rPr>
              <a:t>® Snapshot Imaging Platform </a:t>
            </a:r>
          </a:p>
          <a:p>
            <a:r>
              <a:rPr lang="en-US" sz="2400" dirty="0">
                <a:latin typeface="Segoe UI Light"/>
                <a:cs typeface="Segoe UI Light"/>
              </a:rPr>
              <a:t>Non-invasive, bedside multispectral imaging </a:t>
            </a:r>
          </a:p>
          <a:p>
            <a:r>
              <a:rPr lang="en-US" sz="2400" dirty="0">
                <a:latin typeface="Segoe UI Light"/>
                <a:cs typeface="Segoe UI Light"/>
              </a:rPr>
              <a:t>Uses AI to predict healing within 21 days.</a:t>
            </a:r>
          </a:p>
          <a:p>
            <a:r>
              <a:rPr lang="en-US" sz="2400" dirty="0">
                <a:latin typeface="Segoe UI Light"/>
                <a:cs typeface="Segoe UI Light"/>
              </a:rPr>
              <a:t>Provides objective data to support clinical decision making.</a:t>
            </a:r>
          </a:p>
          <a:p>
            <a:r>
              <a:rPr lang="en-US" sz="2400" dirty="0">
                <a:latin typeface="Segoe UI Light"/>
                <a:cs typeface="Segoe UI Light"/>
              </a:rPr>
              <a:t>Potential applications:</a:t>
            </a:r>
          </a:p>
          <a:p>
            <a:pPr lvl="1"/>
            <a:r>
              <a:rPr lang="en-US" sz="2200" dirty="0">
                <a:latin typeface="Segoe UI Light"/>
                <a:cs typeface="Segoe UI Light"/>
              </a:rPr>
              <a:t>Initial triage (ED/primary care).</a:t>
            </a:r>
          </a:p>
          <a:p>
            <a:pPr lvl="1"/>
            <a:r>
              <a:rPr lang="en-US" sz="2200" dirty="0">
                <a:latin typeface="Segoe UI Light"/>
                <a:cs typeface="Segoe UI Light"/>
              </a:rPr>
              <a:t>Specialist burn unit decision making</a:t>
            </a:r>
            <a:endParaRPr lang="en-US" sz="220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01917AA-9DE1-A894-0390-1D53E03D9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Background – the device 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3D963A-B04A-F2E8-D282-248734D5E535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D554C43-E0B9-FC9B-AFC9-0D724015CF63}"/>
              </a:ext>
            </a:extLst>
          </p:cNvPr>
          <p:cNvSpPr/>
          <p:nvPr/>
        </p:nvSpPr>
        <p:spPr>
          <a:xfrm>
            <a:off x="8521143" y="3567767"/>
            <a:ext cx="2354136" cy="220823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ound Imaging and Assessment | Predictive Analytics | Spectral AI">
            <a:extLst>
              <a:ext uri="{FF2B5EF4-FFF2-40B4-BE49-F238E27FC236}">
                <a16:creationId xmlns:a16="http://schemas.microsoft.com/office/drawing/2014/main" id="{5410DC93-C8D2-F76C-78E7-0280419904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43" b="91167" l="3620" r="89706">
                        <a14:foregroundMark x1="19299" y1="65440" x2="12752" y2="65790"/>
                        <a14:foregroundMark x1="10521" y1="71120" x2="11878" y2="72204"/>
                        <a14:foregroundMark x1="11878" y1="72204" x2="13777" y2="72301"/>
                        <a14:foregroundMark x1="19359" y1="65364" x2="12810" y2="65718"/>
                        <a14:foregroundMark x1="6673" y1="68060" x2="5317" y2="69854"/>
                        <a14:foregroundMark x1="3959" y1="67261" x2="3959" y2="67261"/>
                        <a14:foregroundMark x1="51018" y1="8266" x2="51018" y2="30632"/>
                        <a14:foregroundMark x1="40611" y1="12480" x2="51810" y2="12723"/>
                        <a14:foregroundMark x1="51810" y1="12723" x2="66968" y2="12480"/>
                        <a14:foregroundMark x1="66968" y1="12480" x2="69118" y2="12804"/>
                        <a14:foregroundMark x1="40158" y1="9238" x2="40158" y2="23501"/>
                        <a14:foregroundMark x1="36991" y1="5024" x2="42421" y2="5348"/>
                        <a14:foregroundMark x1="36250" y1="12392" x2="36086" y2="14749"/>
                        <a14:foregroundMark x1="36538" y1="8266" x2="36257" y2="12300"/>
                        <a14:foregroundMark x1="35181" y1="19530" x2="35181" y2="22123"/>
                        <a14:foregroundMark x1="35181" y1="22123" x2="35633" y2="22853"/>
                        <a14:foregroundMark x1="67534" y1="91167" x2="67534" y2="86872"/>
                        <a14:foregroundMark x1="34615" y1="89546" x2="34615" y2="86224"/>
                        <a14:foregroundMark x1="34615" y1="86224" x2="34615" y2="86224"/>
                        <a14:foregroundMark x1="36199" y1="37277" x2="36199" y2="44895"/>
                        <a14:foregroundMark x1="67986" y1="22528" x2="65724" y2="22690"/>
                        <a14:foregroundMark x1="64706" y1="83712" x2="64706" y2="86386"/>
                        <a14:foregroundMark x1="35294" y1="51702" x2="35294" y2="58752"/>
                        <a14:foregroundMark x1="33824" y1="65235" x2="34842" y2="72609"/>
                        <a14:backgroundMark x1="43100" y1="27147" x2="35294" y2="27391"/>
                        <a14:backgroundMark x1="33371" y1="6078" x2="33371" y2="19530"/>
                        <a14:backgroundMark x1="33371" y1="3809" x2="33371" y2="11507"/>
                        <a14:backgroundMark x1="61878" y1="27391" x2="62217" y2="29660"/>
                        <a14:backgroundMark x1="29638" y1="55348" x2="13009" y2="76013"/>
                        <a14:backgroundMark x1="28054" y1="43193" x2="28054" y2="73825"/>
                        <a14:backgroundMark x1="8597" y1="61588" x2="8597" y2="75527"/>
                        <a14:backgroundMark x1="16742" y1="58104" x2="10520" y2="65802"/>
                        <a14:backgroundMark x1="10520" y1="65802" x2="10294" y2="68801"/>
                        <a14:backgroundMark x1="75000" y1="51702" x2="75000" y2="65235"/>
                        <a14:backgroundMark x1="71493" y1="38979" x2="71493" y2="45705"/>
                        <a14:backgroundMark x1="70814" y1="37601" x2="70814" y2="43679"/>
                        <a14:backgroundMark x1="73869" y1="63290" x2="73869" y2="71637"/>
                        <a14:backgroundMark x1="68439" y1="82901" x2="69005" y2="84360"/>
                        <a14:backgroundMark x1="69005" y1="84198" x2="72738" y2="85900"/>
                        <a14:backgroundMark x1="70588" y1="81686" x2="70588" y2="83712"/>
                        <a14:backgroundMark x1="71041" y1="81524" x2="71041" y2="82739"/>
                        <a14:backgroundMark x1="71493" y1="81686" x2="71493" y2="82739"/>
                        <a14:backgroundMark x1="71493" y1="81199" x2="71493" y2="84036"/>
                        <a14:backgroundMark x1="71946" y1="64911" x2="71946" y2="68639"/>
                        <a14:backgroundMark x1="71946" y1="68476" x2="71946" y2="70989"/>
                        <a14:backgroundMark x1="70814" y1="68801" x2="70814" y2="71313"/>
                        <a14:backgroundMark x1="67986" y1="80551" x2="68213" y2="84360"/>
                        <a14:backgroundMark x1="69231" y1="78687" x2="69231" y2="83063"/>
                        <a14:backgroundMark x1="57014" y1="86062" x2="43213" y2="86386"/>
                        <a14:backgroundMark x1="61199" y1="85900" x2="61199" y2="88250"/>
                        <a14:backgroundMark x1="36199" y1="84522" x2="39706" y2="84684"/>
                        <a14:backgroundMark x1="32014" y1="83063" x2="32014" y2="83063"/>
                        <a14:backgroundMark x1="32692" y1="83225" x2="32692" y2="83225"/>
                        <a14:backgroundMark x1="32240" y1="83063" x2="33371" y2="83549"/>
                        <a14:backgroundMark x1="60973" y1="85575" x2="59389" y2="87034"/>
                        <a14:backgroundMark x1="61991" y1="85413" x2="58937" y2="86710"/>
                        <a14:backgroundMark x1="61652" y1="85251" x2="61425" y2="87358"/>
                        <a14:backgroundMark x1="33597" y1="9643" x2="34389" y2="12642"/>
                        <a14:backgroundMark x1="70362" y1="21556" x2="70362" y2="26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67"/>
          <a:stretch>
            <a:fillRect/>
          </a:stretch>
        </p:blipFill>
        <p:spPr bwMode="auto">
          <a:xfrm>
            <a:off x="8340987" y="1190497"/>
            <a:ext cx="3208755" cy="566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pectral AI">
            <a:extLst>
              <a:ext uri="{FF2B5EF4-FFF2-40B4-BE49-F238E27FC236}">
                <a16:creationId xmlns:a16="http://schemas.microsoft.com/office/drawing/2014/main" id="{C74B3A26-19D6-AF48-162E-632E48CCC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814" y="-276335"/>
            <a:ext cx="4096871" cy="214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295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7E82C-5B87-9C70-A177-6C91E7518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FB5AC91-6D99-A894-76F6-65897CA2E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42186"/>
            <a:ext cx="7438421" cy="477009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Segoe UI Light"/>
                <a:cs typeface="Segoe UI Light"/>
              </a:rPr>
              <a:t>Multispectral imaging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100" dirty="0">
                <a:latin typeface="Segoe UI Light"/>
                <a:cs typeface="Segoe UI Light"/>
              </a:rPr>
              <a:t>Shines light at multiple wavelengths (from visible to near-infrared)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100" dirty="0">
                <a:latin typeface="Segoe UI Light"/>
                <a:cs typeface="Segoe UI Light"/>
              </a:rPr>
              <a:t>Different tissues absorb and reflect light differently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100" dirty="0">
                <a:latin typeface="Segoe UI Light"/>
                <a:cs typeface="Segoe UI Light"/>
              </a:rPr>
              <a:t>Creates multispectral “map” of burn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2200" dirty="0">
              <a:latin typeface="Segoe UI Light"/>
              <a:cs typeface="Segoe UI Light"/>
            </a:endParaRP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600" dirty="0">
                <a:latin typeface="Segoe UI Light"/>
                <a:cs typeface="Segoe UI Light"/>
              </a:rPr>
              <a:t>Artificial Intelligence Algorithm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100" dirty="0">
                <a:latin typeface="Segoe UI Light"/>
                <a:cs typeface="Segoe UI Light"/>
              </a:rPr>
              <a:t>Image data + patient demographics processed, AI trained on database of burn biopsies and healing outcomes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100" dirty="0">
                <a:latin typeface="Segoe UI Light"/>
                <a:cs typeface="Segoe UI Light"/>
              </a:rPr>
              <a:t>Generates prediction </a:t>
            </a:r>
            <a:br>
              <a:rPr lang="en-US" sz="2100" dirty="0">
                <a:latin typeface="Segoe UI Light"/>
                <a:cs typeface="Segoe UI Light"/>
              </a:rPr>
            </a:br>
            <a:endParaRPr lang="en-US" sz="2400" dirty="0">
              <a:latin typeface="Segoe UI Light"/>
              <a:cs typeface="Segoe UI 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Segoe UI Light"/>
                <a:cs typeface="Segoe UI Light"/>
              </a:rPr>
              <a:t>Visual image of healing vs non-healing at 21 days</a:t>
            </a:r>
            <a:endParaRPr lang="en-US" sz="220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168D8ED-5C80-9384-5EA5-30CE75198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Background – the device 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8A60FE-4C68-F7ED-BD87-486F73ECFD97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10244" name="Picture 4" descr="Artificial Intelligence-Enhanced Multispectral Imaging for Burn Wound  Assessment: Insights from a Multi-Centre UK evaluation - ScienceDirect">
            <a:extLst>
              <a:ext uri="{FF2B5EF4-FFF2-40B4-BE49-F238E27FC236}">
                <a16:creationId xmlns:a16="http://schemas.microsoft.com/office/drawing/2014/main" id="{D4C9842E-D516-98FF-8BD9-D13ACACF3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421" y="3562236"/>
            <a:ext cx="4702757" cy="268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Artificial Intelligence-Enhanced Multispectral Imaging for Burn Wound  Assessment: Insights from a Multi-Centre UK evaluation - ScienceDirect">
            <a:extLst>
              <a:ext uri="{FF2B5EF4-FFF2-40B4-BE49-F238E27FC236}">
                <a16:creationId xmlns:a16="http://schemas.microsoft.com/office/drawing/2014/main" id="{D4AE421B-F3F4-6AA1-D351-CB2BBEEE9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421" y="600714"/>
            <a:ext cx="4753579" cy="296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27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edical information on a patient's leg&#10;&#10;AI-generated content may be incorrect.">
            <a:extLst>
              <a:ext uri="{FF2B5EF4-FFF2-40B4-BE49-F238E27FC236}">
                <a16:creationId xmlns:a16="http://schemas.microsoft.com/office/drawing/2014/main" id="{71923E31-132E-3E19-FD03-F789FF2CF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6448" t="18831" r="59740" b="37847"/>
          <a:stretch>
            <a:fillRect/>
          </a:stretch>
        </p:blipFill>
        <p:spPr>
          <a:xfrm>
            <a:off x="738329" y="1481832"/>
            <a:ext cx="5022477" cy="3773366"/>
          </a:xfrm>
          <a:ln w="57150">
            <a:solidFill>
              <a:schemeClr val="bg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B2FE001-73B0-D2C5-8482-1E9975A02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How to Use</a:t>
            </a:r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AF40B78-4DC8-DF61-7925-6FA785DC2191}"/>
              </a:ext>
            </a:extLst>
          </p:cNvPr>
          <p:cNvSpPr/>
          <p:nvPr/>
        </p:nvSpPr>
        <p:spPr>
          <a:xfrm>
            <a:off x="6598024" y="189623"/>
            <a:ext cx="4750210" cy="63577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5D12D8-5583-A044-4508-04A011E546C7}"/>
              </a:ext>
            </a:extLst>
          </p:cNvPr>
          <p:cNvSpPr txBox="1"/>
          <p:nvPr/>
        </p:nvSpPr>
        <p:spPr>
          <a:xfrm>
            <a:off x="6357836" y="550385"/>
            <a:ext cx="5022476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Segoe UI Light"/>
                <a:cs typeface="Segoe UI Light"/>
              </a:rPr>
              <a:t>Input patient data</a:t>
            </a:r>
          </a:p>
          <a:p>
            <a:pPr marL="1257300" lvl="2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latin typeface="Segoe UI Light"/>
                <a:cs typeface="Segoe UI Light"/>
              </a:rPr>
              <a:t>e.g. age, gender, time of burn, date of surgeries, comorbidities 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latin typeface="Segoe UI Light"/>
              <a:cs typeface="Segoe UI Light"/>
            </a:endParaRP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Segoe UI Light"/>
                <a:cs typeface="Segoe UI Light"/>
              </a:rPr>
              <a:t>Select burn location</a:t>
            </a:r>
          </a:p>
          <a:p>
            <a:pPr marL="1257300" lvl="2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latin typeface="Segoe UI Light"/>
                <a:cs typeface="Segoe UI Light"/>
              </a:rPr>
              <a:t>R/L, A/P, medial/ lateral</a:t>
            </a:r>
          </a:p>
          <a:p>
            <a:pPr marL="1257300" lvl="2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latin typeface="Segoe UI Light"/>
                <a:cs typeface="Segoe UI Light"/>
              </a:rPr>
              <a:t>If &gt;1 burn can perform separate locations 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>
              <a:latin typeface="Segoe UI Light"/>
              <a:cs typeface="Segoe UI Light"/>
            </a:endParaRP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Segoe UI Light"/>
                <a:cs typeface="Segoe UI Light"/>
              </a:rPr>
              <a:t>Capture Image</a:t>
            </a:r>
          </a:p>
          <a:p>
            <a:pPr marL="1257300" lvl="2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latin typeface="Segoe UI Light"/>
                <a:cs typeface="Segoe UI Light"/>
              </a:rPr>
              <a:t>Adjust camera until magenta light turns neon green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2200" dirty="0">
              <a:latin typeface="Segoe UI Light"/>
              <a:cs typeface="Segoe UI Light"/>
            </a:endParaRP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Segoe UI Light"/>
                <a:cs typeface="Segoe UI Light"/>
              </a:rPr>
              <a:t>Run healing prediction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976849-65EC-7AA3-23A0-B40BA2A18AA0}"/>
              </a:ext>
            </a:extLst>
          </p:cNvPr>
          <p:cNvSpPr txBox="1"/>
          <p:nvPr/>
        </p:nvSpPr>
        <p:spPr>
          <a:xfrm>
            <a:off x="243907" y="5194864"/>
            <a:ext cx="6284258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>
              <a:latin typeface="Segoe UI Light"/>
              <a:cs typeface="Segoe UI Light"/>
            </a:endParaRP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/>
                <a:cs typeface="Segoe UI Light"/>
              </a:rPr>
              <a:t>Dark room 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/>
                <a:cs typeface="Segoe UI Light"/>
              </a:rPr>
              <a:t>Pat dry – so no moisture reflection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/>
                <a:cs typeface="Segoe UI Light"/>
              </a:rPr>
              <a:t>Neutral background </a:t>
            </a:r>
            <a:endParaRPr lang="en-US" sz="16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D05E047-2820-BE4B-E4E1-6274AB10E8F3}"/>
              </a:ext>
            </a:extLst>
          </p:cNvPr>
          <p:cNvSpPr/>
          <p:nvPr/>
        </p:nvSpPr>
        <p:spPr>
          <a:xfrm>
            <a:off x="6325758" y="560054"/>
            <a:ext cx="792218" cy="80258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F495DE-1E83-FA3C-3A56-33D53837B36A}"/>
              </a:ext>
            </a:extLst>
          </p:cNvPr>
          <p:cNvSpPr/>
          <p:nvPr/>
        </p:nvSpPr>
        <p:spPr>
          <a:xfrm>
            <a:off x="6325758" y="2235870"/>
            <a:ext cx="792218" cy="80258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E34EA1-3270-E155-8DB2-AE975501534E}"/>
              </a:ext>
            </a:extLst>
          </p:cNvPr>
          <p:cNvSpPr/>
          <p:nvPr/>
        </p:nvSpPr>
        <p:spPr>
          <a:xfrm>
            <a:off x="6306532" y="3976884"/>
            <a:ext cx="792218" cy="80258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64C7B1-FE97-DF78-B99D-A0FE06E87B50}"/>
              </a:ext>
            </a:extLst>
          </p:cNvPr>
          <p:cNvSpPr/>
          <p:nvPr/>
        </p:nvSpPr>
        <p:spPr>
          <a:xfrm>
            <a:off x="6357836" y="5429689"/>
            <a:ext cx="792218" cy="80258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D6CC39-E035-D636-1293-39A08277F5FD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379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234F7-9690-D751-1AB4-2C62B2C3E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0FD365D-A74C-F4F1-F005-0AB7CBC96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277061"/>
            <a:ext cx="10979566" cy="4770098"/>
          </a:xfrm>
        </p:spPr>
        <p:txBody>
          <a:bodyPr/>
          <a:lstStyle/>
          <a:p>
            <a:pPr marL="0" indent="0">
              <a:buNone/>
            </a:pPr>
            <a:endParaRPr lang="en-US" sz="3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Aim </a:t>
            </a:r>
          </a:p>
          <a:p>
            <a:r>
              <a:rPr lang="en-US" sz="2400" dirty="0">
                <a:latin typeface="Segoe UI Light"/>
                <a:cs typeface="Segoe UI Light"/>
              </a:rPr>
              <a:t>Compare the accuracy of specialist burns surgeons vs </a:t>
            </a:r>
            <a:r>
              <a:rPr lang="en-US" sz="2400" dirty="0" err="1">
                <a:latin typeface="Segoe UI Light"/>
                <a:cs typeface="Segoe UI Light"/>
              </a:rPr>
              <a:t>SpectralAI</a:t>
            </a:r>
            <a:r>
              <a:rPr lang="en-US" sz="2400" dirty="0">
                <a:latin typeface="Segoe UI Light"/>
                <a:cs typeface="Segoe UI Light"/>
              </a:rPr>
              <a:t> </a:t>
            </a:r>
            <a:r>
              <a:rPr lang="en-US" sz="2400" dirty="0" err="1">
                <a:latin typeface="Segoe UI Light"/>
                <a:cs typeface="Segoe UI Light"/>
              </a:rPr>
              <a:t>DeepView</a:t>
            </a:r>
            <a:r>
              <a:rPr lang="en-US" sz="2400" dirty="0">
                <a:latin typeface="Segoe UI Light"/>
                <a:cs typeface="Segoe UI Light"/>
              </a:rPr>
              <a:t>® Snapshot in predicting 21-day healing outcomes.</a:t>
            </a:r>
          </a:p>
          <a:p>
            <a:r>
              <a:rPr lang="en-US" sz="2400" dirty="0">
                <a:latin typeface="Segoe UI Light"/>
                <a:cs typeface="Segoe UI Light"/>
              </a:rPr>
              <a:t>Assess feasibility and potential role of the device in clinical practice.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3062C47-9654-89DD-8DFE-3E0F66E71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Our project: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15122E-E182-8C59-27BC-708A85006195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206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32FA7-F056-9E43-2B25-9F72B0842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BF8C1CE-713D-DBDC-87DE-31052BB0F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277061"/>
            <a:ext cx="10979566" cy="4770098"/>
          </a:xfrm>
        </p:spPr>
        <p:txBody>
          <a:bodyPr/>
          <a:lstStyle/>
          <a:p>
            <a:r>
              <a:rPr lang="en-US" sz="2400" dirty="0">
                <a:latin typeface="Segoe UI Light"/>
                <a:cs typeface="Segoe UI Light"/>
              </a:rPr>
              <a:t>Prospective study at RAH Burns unit</a:t>
            </a:r>
          </a:p>
          <a:p>
            <a:r>
              <a:rPr lang="en-US" sz="2400" dirty="0">
                <a:latin typeface="Segoe UI Light"/>
                <a:cs typeface="Segoe UI Light"/>
              </a:rPr>
              <a:t>Adult patient with acute burns consented for study </a:t>
            </a:r>
          </a:p>
          <a:p>
            <a:r>
              <a:rPr lang="en-US" sz="2400" dirty="0">
                <a:latin typeface="Segoe UI Light"/>
                <a:cs typeface="Segoe UI Light"/>
              </a:rPr>
              <a:t>Process:</a:t>
            </a:r>
          </a:p>
          <a:p>
            <a:pPr lvl="1"/>
            <a:r>
              <a:rPr lang="en-US" sz="2200" dirty="0">
                <a:latin typeface="Segoe UI Light"/>
                <a:cs typeface="Segoe UI Light"/>
              </a:rPr>
              <a:t>Experienced burns surgeons predicted healing by 21 days </a:t>
            </a:r>
          </a:p>
          <a:p>
            <a:pPr lvl="1"/>
            <a:r>
              <a:rPr lang="en-US" sz="2200" dirty="0" err="1">
                <a:latin typeface="Segoe UI Light"/>
                <a:cs typeface="Segoe UI Light"/>
              </a:rPr>
              <a:t>SpectralAI</a:t>
            </a:r>
            <a:r>
              <a:rPr lang="en-US" sz="2200" dirty="0">
                <a:latin typeface="Segoe UI Light"/>
                <a:cs typeface="Segoe UI Light"/>
              </a:rPr>
              <a:t> device used, and prediction recorded.</a:t>
            </a:r>
          </a:p>
          <a:p>
            <a:pPr lvl="1"/>
            <a:r>
              <a:rPr lang="en-US" sz="2200" dirty="0">
                <a:latin typeface="Segoe UI Light"/>
                <a:cs typeface="Segoe UI Light"/>
              </a:rPr>
              <a:t>Primary outcome: clinical assessment compared to </a:t>
            </a:r>
            <a:r>
              <a:rPr lang="en-US" sz="2200" dirty="0" err="1">
                <a:latin typeface="Segoe UI Light"/>
                <a:cs typeface="Segoe UI Light"/>
              </a:rPr>
              <a:t>SpectralAI</a:t>
            </a:r>
            <a:endParaRPr lang="en-US" sz="2200" dirty="0">
              <a:latin typeface="Segoe UI Light"/>
              <a:cs typeface="Segoe UI Light"/>
            </a:endParaRPr>
          </a:p>
          <a:p>
            <a:pPr lvl="1"/>
            <a:r>
              <a:rPr lang="en-US" sz="2200" dirty="0">
                <a:latin typeface="Segoe UI Light"/>
                <a:cs typeface="Segoe UI Light"/>
              </a:rPr>
              <a:t>Secondary outcome: Actual healing of partial thickness burns that are expected to heal on clinical assessment at 21 days compared to </a:t>
            </a:r>
            <a:r>
              <a:rPr lang="en-US" sz="2200" dirty="0" err="1">
                <a:latin typeface="Segoe UI Light"/>
                <a:cs typeface="Segoe UI Light"/>
              </a:rPr>
              <a:t>SpectralAI</a:t>
            </a:r>
            <a:endParaRPr lang="en-US" sz="2400" dirty="0">
              <a:latin typeface="Segoe UI Light"/>
              <a:cs typeface="Segoe UI Light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8716D92-CF07-C14B-2089-334E368BF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Method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198440-CED4-20D2-C52E-4F8807691CAF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944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78EE6638E508409484F413216800B9" ma:contentTypeVersion="13" ma:contentTypeDescription="Create a new document." ma:contentTypeScope="" ma:versionID="9124fa67ba036cb3ca8f0a2ee0c2bf4f">
  <xsd:schema xmlns:xsd="http://www.w3.org/2001/XMLSchema" xmlns:xs="http://www.w3.org/2001/XMLSchema" xmlns:p="http://schemas.microsoft.com/office/2006/metadata/properties" xmlns:ns2="193f2d98-cd07-4060-80d4-c2c0c3738dcd" xmlns:ns3="1bbe55c1-5345-4909-abf5-f80e260a2dfb" targetNamespace="http://schemas.microsoft.com/office/2006/metadata/properties" ma:root="true" ma:fieldsID="bcda320f59a9dadce8c1de12a140749b" ns2:_="" ns3:_="">
    <xsd:import namespace="193f2d98-cd07-4060-80d4-c2c0c3738dcd"/>
    <xsd:import namespace="1bbe55c1-5345-4909-abf5-f80e260a2d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3f2d98-cd07-4060-80d4-c2c0c3738d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5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031610a-b3a6-413a-b100-be9fc1610a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be55c1-5345-4909-abf5-f80e260a2df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99ea1cb-6b83-471a-bc62-4903e21a9526}" ma:internalName="TaxCatchAll" ma:showField="CatchAllData" ma:web="1bbe55c1-5345-4909-abf5-f80e260a2d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93f2d98-cd07-4060-80d4-c2c0c3738dcd">
      <Terms xmlns="http://schemas.microsoft.com/office/infopath/2007/PartnerControls"/>
    </lcf76f155ced4ddcb4097134ff3c332f>
    <TaxCatchAll xmlns="1bbe55c1-5345-4909-abf5-f80e260a2dfb" xsi:nil="true"/>
  </documentManagement>
</p:properties>
</file>

<file path=customXml/itemProps1.xml><?xml version="1.0" encoding="utf-8"?>
<ds:datastoreItem xmlns:ds="http://schemas.openxmlformats.org/officeDocument/2006/customXml" ds:itemID="{DC3D7A05-DE9A-4773-A113-AAE964924F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2FCB85-432D-4A14-B429-610CCAB4C5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3f2d98-cd07-4060-80d4-c2c0c3738dcd"/>
    <ds:schemaRef ds:uri="1bbe55c1-5345-4909-abf5-f80e260a2d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99B7651-08C1-49A1-AFE9-4E4CD342176D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2006/documentManagement/types"/>
    <ds:schemaRef ds:uri="http://schemas.microsoft.com/office/infopath/2007/PartnerControls"/>
    <ds:schemaRef ds:uri="71af3243-3dd4-4a8d-8c0d-dd76da1f02a5"/>
    <ds:schemaRef ds:uri="http://www.w3.org/XML/1998/namespace"/>
    <ds:schemaRef ds:uri="193f2d98-cd07-4060-80d4-c2c0c3738dcd"/>
    <ds:schemaRef ds:uri="1bbe55c1-5345-4909-abf5-f80e260a2df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1277</Words>
  <Application>Microsoft Macintosh PowerPoint</Application>
  <PresentationFormat>Widescreen</PresentationFormat>
  <Paragraphs>213</Paragraphs>
  <Slides>26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Aptos</vt:lpstr>
      <vt:lpstr>Aptos Light</vt:lpstr>
      <vt:lpstr>Arial</vt:lpstr>
      <vt:lpstr>Calibri</vt:lpstr>
      <vt:lpstr>Calibri Light</vt:lpstr>
      <vt:lpstr>Courier New</vt:lpstr>
      <vt:lpstr>Segoe UI</vt:lpstr>
      <vt:lpstr>Segoe UI Light</vt:lpstr>
      <vt:lpstr>Office 2013 - 2022 Theme</vt:lpstr>
      <vt:lpstr>Artificial Intelligence in Burn Assessment Preliminary Experience Using Artificial Intelligence and Multispectral Imaging for Burn Depth Assessment</vt:lpstr>
      <vt:lpstr>Disclosures</vt:lpstr>
      <vt:lpstr>Background</vt:lpstr>
      <vt:lpstr>Background</vt:lpstr>
      <vt:lpstr>Background – the device </vt:lpstr>
      <vt:lpstr>Background – the device </vt:lpstr>
      <vt:lpstr>How to Use</vt:lpstr>
      <vt:lpstr>Our project:</vt:lpstr>
      <vt:lpstr>Method</vt:lpstr>
      <vt:lpstr>Method</vt:lpstr>
      <vt:lpstr>Results</vt:lpstr>
      <vt:lpstr>Example cases</vt:lpstr>
      <vt:lpstr>Patient 1</vt:lpstr>
      <vt:lpstr>Patient 1</vt:lpstr>
      <vt:lpstr>Patient 1</vt:lpstr>
      <vt:lpstr>Patient 2</vt:lpstr>
      <vt:lpstr>Patient 2</vt:lpstr>
      <vt:lpstr>Patient 2</vt:lpstr>
      <vt:lpstr>Patient 3</vt:lpstr>
      <vt:lpstr>Patient 3</vt:lpstr>
      <vt:lpstr>Patient 3</vt:lpstr>
      <vt:lpstr>Limitations</vt:lpstr>
      <vt:lpstr>Future directions </vt:lpstr>
      <vt:lpstr>Future directions </vt:lpstr>
      <vt:lpstr>No but…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2020-04-03T04:34:21Z</dcterms:created>
  <dcterms:modified xsi:type="dcterms:W3CDTF">2025-09-30T12:28:27Z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0x010100D178EE6638E508409484F413216800B9</vt:lpwstr>
  </property>
  <property fmtid="{D5CDD505-2E9C-101B-9397-08002B2CF9AE}" pid="3" name="Order">
    <vt:r8>7147200</vt:r8>
  </property>
</Properties>
</file>